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4" r:id="rId1"/>
  </p:sldMasterIdLst>
  <p:notesMasterIdLst>
    <p:notesMasterId r:id="rId29"/>
  </p:notesMasterIdLst>
  <p:sldIdLst>
    <p:sldId id="256" r:id="rId2"/>
    <p:sldId id="257" r:id="rId3"/>
    <p:sldId id="258" r:id="rId4"/>
    <p:sldId id="260" r:id="rId5"/>
    <p:sldId id="270" r:id="rId6"/>
    <p:sldId id="263" r:id="rId7"/>
    <p:sldId id="264" r:id="rId8"/>
    <p:sldId id="284" r:id="rId9"/>
    <p:sldId id="268" r:id="rId10"/>
    <p:sldId id="278" r:id="rId11"/>
    <p:sldId id="272" r:id="rId12"/>
    <p:sldId id="274" r:id="rId13"/>
    <p:sldId id="273" r:id="rId14"/>
    <p:sldId id="279" r:id="rId15"/>
    <p:sldId id="275" r:id="rId16"/>
    <p:sldId id="276" r:id="rId17"/>
    <p:sldId id="277" r:id="rId18"/>
    <p:sldId id="267" r:id="rId19"/>
    <p:sldId id="285" r:id="rId20"/>
    <p:sldId id="265" r:id="rId21"/>
    <p:sldId id="282" r:id="rId22"/>
    <p:sldId id="283" r:id="rId23"/>
    <p:sldId id="281" r:id="rId24"/>
    <p:sldId id="280" r:id="rId25"/>
    <p:sldId id="269" r:id="rId26"/>
    <p:sldId id="261"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8"/>
    <p:restoredTop sz="78025"/>
  </p:normalViewPr>
  <p:slideViewPr>
    <p:cSldViewPr snapToGrid="0" snapToObjects="1">
      <p:cViewPr varScale="1">
        <p:scale>
          <a:sx n="83" d="100"/>
          <a:sy n="83" d="100"/>
        </p:scale>
        <p:origin x="114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8B26D-EBE3-FB42-8A57-C6764ECE26A8}" type="datetimeFigureOut">
              <a:rPr lang="en-US" smtClean="0"/>
              <a:t>12/10/15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49C7E5-3730-BD4D-AAFC-1BD254456C6A}" type="slidenum">
              <a:rPr lang="en-US" smtClean="0"/>
              <a:t>‹#›</a:t>
            </a:fld>
            <a:endParaRPr lang="en-US"/>
          </a:p>
        </p:txBody>
      </p:sp>
    </p:spTree>
    <p:extLst>
      <p:ext uri="{BB962C8B-B14F-4D97-AF65-F5344CB8AC3E}">
        <p14:creationId xmlns:p14="http://schemas.microsoft.com/office/powerpoint/2010/main" val="21088552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a:t>
            </a:fld>
            <a:endParaRPr lang="en-US"/>
          </a:p>
        </p:txBody>
      </p:sp>
    </p:spTree>
    <p:extLst>
      <p:ext uri="{BB962C8B-B14F-4D97-AF65-F5344CB8AC3E}">
        <p14:creationId xmlns:p14="http://schemas.microsoft.com/office/powerpoint/2010/main" val="10144263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11</a:t>
            </a:fld>
            <a:endParaRPr lang="en-US"/>
          </a:p>
        </p:txBody>
      </p:sp>
    </p:spTree>
    <p:extLst>
      <p:ext uri="{BB962C8B-B14F-4D97-AF65-F5344CB8AC3E}">
        <p14:creationId xmlns:p14="http://schemas.microsoft.com/office/powerpoint/2010/main" val="710600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12</a:t>
            </a:fld>
            <a:endParaRPr lang="en-US"/>
          </a:p>
        </p:txBody>
      </p:sp>
    </p:spTree>
    <p:extLst>
      <p:ext uri="{BB962C8B-B14F-4D97-AF65-F5344CB8AC3E}">
        <p14:creationId xmlns:p14="http://schemas.microsoft.com/office/powerpoint/2010/main" val="1282454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smtClean="0"/>
          </a:p>
          <a:p>
            <a:endParaRPr lang="en-US" dirty="0" smtClean="0"/>
          </a:p>
          <a:p>
            <a:r>
              <a:rPr lang="en-US" dirty="0" smtClean="0"/>
              <a:t>Possible Type</a:t>
            </a:r>
            <a:r>
              <a:rPr lang="en-US" baseline="0" dirty="0" smtClean="0"/>
              <a:t> II error</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13</a:t>
            </a:fld>
            <a:endParaRPr lang="en-US"/>
          </a:p>
        </p:txBody>
      </p:sp>
    </p:spTree>
    <p:extLst>
      <p:ext uri="{BB962C8B-B14F-4D97-AF65-F5344CB8AC3E}">
        <p14:creationId xmlns:p14="http://schemas.microsoft.com/office/powerpoint/2010/main" val="147287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endParaRPr lang="en-US" baseline="0" dirty="0" smtClean="0"/>
          </a:p>
          <a:p>
            <a:r>
              <a:rPr lang="en-US" baseline="0" dirty="0" smtClean="0"/>
              <a:t>We are 95% confident that the average Chinese restaurants score are between -0.7 points lower and 0.082 points higher than that of the average Asian restaurants score. The interval passes zero.</a:t>
            </a:r>
            <a:endParaRPr lang="en-US" dirty="0" smtClean="0"/>
          </a:p>
          <a:p>
            <a:r>
              <a:rPr lang="vi-VN" dirty="0" smtClean="0"/>
              <a:t>We</a:t>
            </a:r>
            <a:r>
              <a:rPr lang="vi-VN" baseline="0" dirty="0" smtClean="0"/>
              <a:t> have the assumptions for this:</a:t>
            </a:r>
          </a:p>
          <a:p>
            <a:r>
              <a:rPr lang="vi-VN" baseline="0" dirty="0" smtClean="0"/>
              <a:t>1. Large enough N (we have more than thousands observations)</a:t>
            </a:r>
          </a:p>
          <a:p>
            <a:r>
              <a:rPr lang="vi-VN" baseline="0" dirty="0" smtClean="0"/>
              <a:t>2. Independence within group and among groups</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14</a:t>
            </a:fld>
            <a:endParaRPr lang="en-US"/>
          </a:p>
        </p:txBody>
      </p:sp>
    </p:spTree>
    <p:extLst>
      <p:ext uri="{BB962C8B-B14F-4D97-AF65-F5344CB8AC3E}">
        <p14:creationId xmlns:p14="http://schemas.microsoft.com/office/powerpoint/2010/main" val="1512762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15</a:t>
            </a:fld>
            <a:endParaRPr lang="en-US"/>
          </a:p>
        </p:txBody>
      </p:sp>
    </p:spTree>
    <p:extLst>
      <p:ext uri="{BB962C8B-B14F-4D97-AF65-F5344CB8AC3E}">
        <p14:creationId xmlns:p14="http://schemas.microsoft.com/office/powerpoint/2010/main" val="1561111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p>
          <a:p>
            <a:endParaRPr lang="en-US" dirty="0" smtClean="0"/>
          </a:p>
          <a:p>
            <a:r>
              <a:rPr lang="en-US" dirty="0" smtClean="0"/>
              <a:t>1</a:t>
            </a:r>
            <a:r>
              <a:rPr lang="en-US" baseline="0" dirty="0" smtClean="0"/>
              <a:t> - 0.944 = 0.056</a:t>
            </a:r>
          </a:p>
          <a:p>
            <a:r>
              <a:rPr lang="en-US" baseline="0" dirty="0" smtClean="0"/>
              <a:t>1- 0.9904 = 0.0096</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16</a:t>
            </a:fld>
            <a:endParaRPr lang="en-US"/>
          </a:p>
        </p:txBody>
      </p:sp>
    </p:spTree>
    <p:extLst>
      <p:ext uri="{BB962C8B-B14F-4D97-AF65-F5344CB8AC3E}">
        <p14:creationId xmlns:p14="http://schemas.microsoft.com/office/powerpoint/2010/main" val="1796307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p>
          <a:p>
            <a:endParaRPr lang="en-US" dirty="0" smtClean="0"/>
          </a:p>
          <a:p>
            <a:r>
              <a:rPr lang="en-US" dirty="0" smtClean="0"/>
              <a:t>Possible Type I Error</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17</a:t>
            </a:fld>
            <a:endParaRPr lang="en-US"/>
          </a:p>
        </p:txBody>
      </p:sp>
    </p:spTree>
    <p:extLst>
      <p:ext uri="{BB962C8B-B14F-4D97-AF65-F5344CB8AC3E}">
        <p14:creationId xmlns:p14="http://schemas.microsoft.com/office/powerpoint/2010/main" val="1934015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18</a:t>
            </a:fld>
            <a:endParaRPr lang="en-US"/>
          </a:p>
        </p:txBody>
      </p:sp>
    </p:spTree>
    <p:extLst>
      <p:ext uri="{BB962C8B-B14F-4D97-AF65-F5344CB8AC3E}">
        <p14:creationId xmlns:p14="http://schemas.microsoft.com/office/powerpoint/2010/main" val="1738377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smtClean="0"/>
          </a:p>
          <a:p>
            <a:endParaRPr lang="en-US" dirty="0" smtClean="0"/>
          </a:p>
          <a:p>
            <a:r>
              <a:rPr lang="en-US" dirty="0" smtClean="0"/>
              <a:t>- American</a:t>
            </a:r>
            <a:r>
              <a:rPr lang="en-US" baseline="0" dirty="0" smtClean="0"/>
              <a:t> restaurants is the reference group</a:t>
            </a:r>
          </a:p>
          <a:p>
            <a:pPr marL="171450" indent="-171450">
              <a:buFontTx/>
              <a:buChar char="-"/>
            </a:pPr>
            <a:r>
              <a:rPr lang="en-US" dirty="0" smtClean="0"/>
              <a:t>The</a:t>
            </a:r>
            <a:r>
              <a:rPr lang="en-US" baseline="0" dirty="0" smtClean="0"/>
              <a:t> relationship between score and income might be better explained when we take cuisine type into consideration</a:t>
            </a:r>
          </a:p>
          <a:p>
            <a:pPr marL="171450" indent="-171450">
              <a:buFontTx/>
              <a:buChar char="-"/>
            </a:pPr>
            <a:endParaRPr lang="en-US" baseline="0" dirty="0" smtClean="0"/>
          </a:p>
          <a:p>
            <a:r>
              <a:rPr lang="en-US" sz="1200" b="0" i="0" kern="1200" dirty="0" smtClean="0">
                <a:solidFill>
                  <a:schemeClr val="tx1"/>
                </a:solidFill>
                <a:effectLst/>
                <a:latin typeface="+mn-lt"/>
                <a:ea typeface="+mn-ea"/>
                <a:cs typeface="+mn-cs"/>
              </a:rPr>
              <a:t>The significance of income on score can be explained by the fact that cleaner cuisines, such as American restaurants, are more likely to be opened in higher income zip codes. Both of the variables (income and better rating) are linked with higher chance of getting </a:t>
            </a:r>
            <a:r>
              <a:rPr lang="en-US" sz="1200" b="0" i="0" kern="1200" dirty="0" err="1" smtClean="0">
                <a:solidFill>
                  <a:schemeClr val="tx1"/>
                </a:solidFill>
                <a:effectLst/>
                <a:latin typeface="+mn-lt"/>
                <a:ea typeface="+mn-ea"/>
                <a:cs typeface="+mn-cs"/>
              </a:rPr>
              <a:t>american</a:t>
            </a:r>
            <a:r>
              <a:rPr lang="en-US"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cuisine.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Essentially, it looks like income is positively related to score, but what seems to be the case is that income is related to cuisine and cuisine is related to score (i.e. American restaurants tend to be opened in wealthy areas and Latin/Asian restaurants are more likely to be open in lower income areas. There isn’t a significant difference in an Asian restaurant in a high income area vs. a low income area just a difference in Asian and </a:t>
            </a:r>
            <a:r>
              <a:rPr lang="en-US" sz="1200" b="0" i="0" kern="1200" dirty="0" err="1" smtClean="0">
                <a:solidFill>
                  <a:schemeClr val="tx1"/>
                </a:solidFill>
                <a:effectLst/>
                <a:latin typeface="+mn-lt"/>
                <a:ea typeface="+mn-ea"/>
                <a:cs typeface="+mn-cs"/>
              </a:rPr>
              <a:t>Ameriacn</a:t>
            </a:r>
            <a:r>
              <a:rPr lang="en-US" sz="1200" b="0" i="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3F49C7E5-3730-BD4D-AAFC-1BD254456C6A}" type="slidenum">
              <a:rPr lang="en-US" smtClean="0"/>
              <a:t>19</a:t>
            </a:fld>
            <a:endParaRPr lang="en-US"/>
          </a:p>
        </p:txBody>
      </p:sp>
    </p:spTree>
    <p:extLst>
      <p:ext uri="{BB962C8B-B14F-4D97-AF65-F5344CB8AC3E}">
        <p14:creationId xmlns:p14="http://schemas.microsoft.com/office/powerpoint/2010/main" val="1194962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20</a:t>
            </a:fld>
            <a:endParaRPr lang="en-US"/>
          </a:p>
        </p:txBody>
      </p:sp>
    </p:spTree>
    <p:extLst>
      <p:ext uri="{BB962C8B-B14F-4D97-AF65-F5344CB8AC3E}">
        <p14:creationId xmlns:p14="http://schemas.microsoft.com/office/powerpoint/2010/main" val="569653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3</a:t>
            </a:fld>
            <a:endParaRPr lang="en-US"/>
          </a:p>
        </p:txBody>
      </p:sp>
    </p:spTree>
    <p:extLst>
      <p:ext uri="{BB962C8B-B14F-4D97-AF65-F5344CB8AC3E}">
        <p14:creationId xmlns:p14="http://schemas.microsoft.com/office/powerpoint/2010/main" val="404579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21</a:t>
            </a:fld>
            <a:endParaRPr lang="en-US"/>
          </a:p>
        </p:txBody>
      </p:sp>
    </p:spTree>
    <p:extLst>
      <p:ext uri="{BB962C8B-B14F-4D97-AF65-F5344CB8AC3E}">
        <p14:creationId xmlns:p14="http://schemas.microsoft.com/office/powerpoint/2010/main" val="688377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22</a:t>
            </a:fld>
            <a:endParaRPr lang="en-US"/>
          </a:p>
        </p:txBody>
      </p:sp>
    </p:spTree>
    <p:extLst>
      <p:ext uri="{BB962C8B-B14F-4D97-AF65-F5344CB8AC3E}">
        <p14:creationId xmlns:p14="http://schemas.microsoft.com/office/powerpoint/2010/main" val="1059210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23</a:t>
            </a:fld>
            <a:endParaRPr lang="en-US"/>
          </a:p>
        </p:txBody>
      </p:sp>
    </p:spTree>
    <p:extLst>
      <p:ext uri="{BB962C8B-B14F-4D97-AF65-F5344CB8AC3E}">
        <p14:creationId xmlns:p14="http://schemas.microsoft.com/office/powerpoint/2010/main" val="1663713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24</a:t>
            </a:fld>
            <a:endParaRPr lang="en-US"/>
          </a:p>
        </p:txBody>
      </p:sp>
    </p:spTree>
    <p:extLst>
      <p:ext uri="{BB962C8B-B14F-4D97-AF65-F5344CB8AC3E}">
        <p14:creationId xmlns:p14="http://schemas.microsoft.com/office/powerpoint/2010/main" val="1795912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significance of income on score can be explained by the fact that cleaner cuisines, such as American restaurants, are more likely to be opened in higher income zip codes.</a:t>
            </a:r>
          </a:p>
          <a:p>
            <a:r>
              <a:rPr lang="en-US" sz="1200" b="0" i="0" kern="1200" dirty="0" smtClean="0">
                <a:solidFill>
                  <a:schemeClr val="tx1"/>
                </a:solidFill>
                <a:effectLst/>
                <a:latin typeface="+mn-lt"/>
                <a:ea typeface="+mn-ea"/>
                <a:cs typeface="+mn-cs"/>
              </a:rPr>
              <a:t>Essentially, it looks like income is positively related to score, but what seems to be the case is that income is related to cuisine and cuisine is related to score (i.e. American restaurants tend to be opened in wealthy areas and Latin/Asian restaurants are more likely to be open in lower income areas. There isn’t a significant difference in an Asian restaurant in a high income area vs. a low income area just a difference in Asian </a:t>
            </a:r>
            <a:r>
              <a:rPr lang="en-US" sz="1200" b="0" i="0" kern="1200" smtClean="0">
                <a:solidFill>
                  <a:schemeClr val="tx1"/>
                </a:solidFill>
                <a:effectLst/>
                <a:latin typeface="+mn-lt"/>
                <a:ea typeface="+mn-ea"/>
                <a:cs typeface="+mn-cs"/>
              </a:rPr>
              <a:t>and </a:t>
            </a:r>
            <a:r>
              <a:rPr lang="en-US" sz="1200" b="0" i="0" kern="1200" smtClean="0">
                <a:solidFill>
                  <a:schemeClr val="tx1"/>
                </a:solidFill>
                <a:effectLst/>
                <a:latin typeface="+mn-lt"/>
                <a:ea typeface="+mn-ea"/>
                <a:cs typeface="+mn-cs"/>
              </a:rPr>
              <a:t>American</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25</a:t>
            </a:fld>
            <a:endParaRPr lang="en-US"/>
          </a:p>
        </p:txBody>
      </p:sp>
    </p:spTree>
    <p:extLst>
      <p:ext uri="{BB962C8B-B14F-4D97-AF65-F5344CB8AC3E}">
        <p14:creationId xmlns:p14="http://schemas.microsoft.com/office/powerpoint/2010/main" val="630535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Vu</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4</a:t>
            </a:fld>
            <a:endParaRPr lang="en-US"/>
          </a:p>
        </p:txBody>
      </p:sp>
    </p:spTree>
    <p:extLst>
      <p:ext uri="{BB962C8B-B14F-4D97-AF65-F5344CB8AC3E}">
        <p14:creationId xmlns:p14="http://schemas.microsoft.com/office/powerpoint/2010/main" val="1635577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5</a:t>
            </a:fld>
            <a:endParaRPr lang="en-US"/>
          </a:p>
        </p:txBody>
      </p:sp>
    </p:spTree>
    <p:extLst>
      <p:ext uri="{BB962C8B-B14F-4D97-AF65-F5344CB8AC3E}">
        <p14:creationId xmlns:p14="http://schemas.microsoft.com/office/powerpoint/2010/main" val="1360512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6</a:t>
            </a:fld>
            <a:endParaRPr lang="en-US"/>
          </a:p>
        </p:txBody>
      </p:sp>
    </p:spTree>
    <p:extLst>
      <p:ext uri="{BB962C8B-B14F-4D97-AF65-F5344CB8AC3E}">
        <p14:creationId xmlns:p14="http://schemas.microsoft.com/office/powerpoint/2010/main" val="1274173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7</a:t>
            </a:fld>
            <a:endParaRPr lang="en-US"/>
          </a:p>
        </p:txBody>
      </p:sp>
    </p:spTree>
    <p:extLst>
      <p:ext uri="{BB962C8B-B14F-4D97-AF65-F5344CB8AC3E}">
        <p14:creationId xmlns:p14="http://schemas.microsoft.com/office/powerpoint/2010/main" val="101691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8</a:t>
            </a:fld>
            <a:endParaRPr lang="en-US"/>
          </a:p>
        </p:txBody>
      </p:sp>
    </p:spTree>
    <p:extLst>
      <p:ext uri="{BB962C8B-B14F-4D97-AF65-F5344CB8AC3E}">
        <p14:creationId xmlns:p14="http://schemas.microsoft.com/office/powerpoint/2010/main" val="329523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Cody</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9</a:t>
            </a:fld>
            <a:endParaRPr lang="en-US"/>
          </a:p>
        </p:txBody>
      </p:sp>
    </p:spTree>
    <p:extLst>
      <p:ext uri="{BB962C8B-B14F-4D97-AF65-F5344CB8AC3E}">
        <p14:creationId xmlns:p14="http://schemas.microsoft.com/office/powerpoint/2010/main" val="429389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Anh</a:t>
            </a:r>
            <a:endParaRPr lang="en-US" dirty="0"/>
          </a:p>
        </p:txBody>
      </p:sp>
      <p:sp>
        <p:nvSpPr>
          <p:cNvPr id="4" name="Slide Number Placeholder 3"/>
          <p:cNvSpPr>
            <a:spLocks noGrp="1"/>
          </p:cNvSpPr>
          <p:nvPr>
            <p:ph type="sldNum" sz="quarter" idx="10"/>
          </p:nvPr>
        </p:nvSpPr>
        <p:spPr/>
        <p:txBody>
          <a:bodyPr/>
          <a:lstStyle/>
          <a:p>
            <a:fld id="{3F49C7E5-3730-BD4D-AAFC-1BD254456C6A}" type="slidenum">
              <a:rPr lang="en-US" smtClean="0"/>
              <a:t>10</a:t>
            </a:fld>
            <a:endParaRPr lang="en-US"/>
          </a:p>
        </p:txBody>
      </p:sp>
    </p:spTree>
    <p:extLst>
      <p:ext uri="{BB962C8B-B14F-4D97-AF65-F5344CB8AC3E}">
        <p14:creationId xmlns:p14="http://schemas.microsoft.com/office/powerpoint/2010/main" val="1846375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7870229-80BF-2643-8685-299585E9F0CD}" type="datetimeFigureOut">
              <a:rPr lang="en-US" smtClean="0"/>
              <a:t>12/10/15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256160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211292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106736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625392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9168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7870229-80BF-2643-8685-299585E9F0CD}" type="datetimeFigureOut">
              <a:rPr lang="en-US" smtClean="0"/>
              <a:t>12/10/15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37121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7870229-80BF-2643-8685-299585E9F0CD}" type="datetimeFigureOut">
              <a:rPr lang="en-US" smtClean="0"/>
              <a:t>12/10/15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1297508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870229-80BF-2643-8685-299585E9F0CD}" type="datetimeFigureOut">
              <a:rPr lang="en-US" smtClean="0"/>
              <a:t>12/10/15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819377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870229-80BF-2643-8685-299585E9F0CD}" type="datetimeFigureOut">
              <a:rPr lang="en-US" smtClean="0"/>
              <a:t>12/10/15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25841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7870229-80BF-2643-8685-299585E9F0CD}" type="datetimeFigureOut">
              <a:rPr lang="en-US" smtClean="0"/>
              <a:t>12/10/15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381134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870229-80BF-2643-8685-299585E9F0CD}" type="datetimeFigureOut">
              <a:rPr lang="en-US" smtClean="0"/>
              <a:t>12/10/15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930230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496008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7870229-80BF-2643-8685-299585E9F0CD}" type="datetimeFigureOut">
              <a:rPr lang="en-US" smtClean="0"/>
              <a:t>12/10/15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673026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7870229-80BF-2643-8685-299585E9F0CD}" type="datetimeFigureOut">
              <a:rPr lang="en-US" smtClean="0"/>
              <a:t>12/10/15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755848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7870229-80BF-2643-8685-299585E9F0CD}" type="datetimeFigureOut">
              <a:rPr lang="en-US" smtClean="0"/>
              <a:t>12/10/15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1181900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2122090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870229-80BF-2643-8685-299585E9F0CD}" type="datetimeFigureOut">
              <a:rPr lang="en-US" smtClean="0"/>
              <a:t>12/10/15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F30E89-FAFA-EF47-A4D7-E7704824679F}" type="slidenum">
              <a:rPr lang="en-US" smtClean="0"/>
              <a:t>‹#›</a:t>
            </a:fld>
            <a:endParaRPr lang="en-US"/>
          </a:p>
        </p:txBody>
      </p:sp>
    </p:spTree>
    <p:extLst>
      <p:ext uri="{BB962C8B-B14F-4D97-AF65-F5344CB8AC3E}">
        <p14:creationId xmlns:p14="http://schemas.microsoft.com/office/powerpoint/2010/main" val="57497720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41000"/>
            <a:lum/>
          </a:blip>
          <a:srcRect/>
          <a:stretch>
            <a:fillRect t="-9000" b="-9000"/>
          </a:stretch>
        </a:blip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B7870229-80BF-2643-8685-299585E9F0CD}" type="datetimeFigureOut">
              <a:rPr lang="en-US" smtClean="0"/>
              <a:t>12/10/15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B4F30E89-FAFA-EF47-A4D7-E7704824679F}" type="slidenum">
              <a:rPr lang="en-US" smtClean="0"/>
              <a:t>‹#›</a:t>
            </a:fld>
            <a:endParaRPr lang="en-US"/>
          </a:p>
        </p:txBody>
      </p:sp>
    </p:spTree>
    <p:extLst>
      <p:ext uri="{BB962C8B-B14F-4D97-AF65-F5344CB8AC3E}">
        <p14:creationId xmlns:p14="http://schemas.microsoft.com/office/powerpoint/2010/main" val="152108654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logrollcenter.com/news/gallery/searching-for-authentic-italian-restaurants/searching_for_authentic_italian_restaurants.jpg" TargetMode="External"/><Relationship Id="rId3" Type="http://schemas.openxmlformats.org/officeDocument/2006/relationships/hyperlink" Target="http://www.cleaningservicenewyorkcity.com/fun-facts-about-new-york-city.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youtu.be/su0U37w2tws?t=20s" TargetMode="External"/><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anchor="ctr"/>
          <a:lstStyle/>
          <a:p>
            <a:r>
              <a:rPr lang="en-US" dirty="0" err="1" smtClean="0"/>
              <a:t>Nyc</a:t>
            </a:r>
            <a:r>
              <a:rPr lang="en-US" dirty="0" smtClean="0"/>
              <a:t> restaurant cleanliness</a:t>
            </a:r>
            <a:endParaRPr lang="en-US" dirty="0"/>
          </a:p>
        </p:txBody>
      </p:sp>
      <p:sp>
        <p:nvSpPr>
          <p:cNvPr id="3" name="Subtitle 2"/>
          <p:cNvSpPr>
            <a:spLocks noGrp="1"/>
          </p:cNvSpPr>
          <p:nvPr>
            <p:ph type="subTitle" idx="1"/>
          </p:nvPr>
        </p:nvSpPr>
        <p:spPr>
          <a:xfrm>
            <a:off x="1998946" y="3942604"/>
            <a:ext cx="8194107" cy="465083"/>
          </a:xfrm>
          <a:ln/>
        </p:spPr>
        <p:style>
          <a:lnRef idx="2">
            <a:schemeClr val="accent2"/>
          </a:lnRef>
          <a:fillRef idx="1">
            <a:schemeClr val="lt1"/>
          </a:fillRef>
          <a:effectRef idx="0">
            <a:schemeClr val="accent2"/>
          </a:effectRef>
          <a:fontRef idx="minor">
            <a:schemeClr val="dk1"/>
          </a:fontRef>
        </p:style>
        <p:txBody>
          <a:bodyPr>
            <a:noAutofit/>
          </a:bodyPr>
          <a:lstStyle/>
          <a:p>
            <a:r>
              <a:rPr lang="en-US" sz="2400" dirty="0" err="1" smtClean="0">
                <a:solidFill>
                  <a:schemeClr val="tx1">
                    <a:lumMod val="95000"/>
                    <a:lumOff val="5000"/>
                  </a:schemeClr>
                </a:solidFill>
              </a:rPr>
              <a:t>Anh</a:t>
            </a:r>
            <a:r>
              <a:rPr lang="en-US" sz="2400" dirty="0" smtClean="0">
                <a:solidFill>
                  <a:schemeClr val="tx1">
                    <a:lumMod val="95000"/>
                    <a:lumOff val="5000"/>
                  </a:schemeClr>
                </a:solidFill>
              </a:rPr>
              <a:t> Vu Nguyen, Cody Couture, </a:t>
            </a:r>
            <a:r>
              <a:rPr lang="en-US" sz="2400" dirty="0" err="1" smtClean="0">
                <a:solidFill>
                  <a:schemeClr val="tx1">
                    <a:lumMod val="95000"/>
                    <a:lumOff val="5000"/>
                  </a:schemeClr>
                </a:solidFill>
              </a:rPr>
              <a:t>Anh</a:t>
            </a:r>
            <a:r>
              <a:rPr lang="en-US" sz="2400" dirty="0" smtClean="0">
                <a:solidFill>
                  <a:schemeClr val="tx1">
                    <a:lumMod val="95000"/>
                    <a:lumOff val="5000"/>
                  </a:schemeClr>
                </a:solidFill>
              </a:rPr>
              <a:t> Nguyen</a:t>
            </a:r>
            <a:endParaRPr lang="en-US" sz="2400" dirty="0">
              <a:solidFill>
                <a:schemeClr val="tx1">
                  <a:lumMod val="95000"/>
                  <a:lumOff val="5000"/>
                </a:schemeClr>
              </a:solidFill>
            </a:endParaRPr>
          </a:p>
        </p:txBody>
      </p:sp>
    </p:spTree>
    <p:extLst>
      <p:ext uri="{BB962C8B-B14F-4D97-AF65-F5344CB8AC3E}">
        <p14:creationId xmlns:p14="http://schemas.microsoft.com/office/powerpoint/2010/main" val="2107069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Confident interval for mean of Chinese restaurant’s Score</a:t>
            </a:r>
            <a:endParaRPr lang="en-US" dirty="0"/>
          </a:p>
        </p:txBody>
      </p:sp>
      <p:sp>
        <p:nvSpPr>
          <p:cNvPr id="3" name="Content Placeholder 2"/>
          <p:cNvSpPr>
            <a:spLocks noGrp="1"/>
          </p:cNvSpPr>
          <p:nvPr>
            <p:ph sz="quarter" idx="13"/>
          </p:nvPr>
        </p:nvSpPr>
        <p:spPr>
          <a:xfrm>
            <a:off x="913149" y="2238504"/>
            <a:ext cx="10363826" cy="2718475"/>
          </a:xfrm>
        </p:spPr>
        <p:style>
          <a:lnRef idx="2">
            <a:schemeClr val="dk1"/>
          </a:lnRef>
          <a:fillRef idx="1">
            <a:schemeClr val="lt1"/>
          </a:fillRef>
          <a:effectRef idx="0">
            <a:schemeClr val="dk1"/>
          </a:effectRef>
          <a:fontRef idx="minor">
            <a:schemeClr val="dk1"/>
          </a:fontRef>
        </p:style>
        <p:txBody>
          <a:bodyPr>
            <a:normAutofit lnSpcReduction="10000"/>
          </a:bodyPr>
          <a:lstStyle/>
          <a:p>
            <a:r>
              <a:rPr lang="en-US" dirty="0" smtClean="0"/>
              <a:t>One sample t-test</a:t>
            </a:r>
          </a:p>
          <a:p>
            <a:pPr marL="0" indent="0" algn="ctr">
              <a:buNone/>
            </a:pPr>
            <a:r>
              <a:rPr lang="en-US" dirty="0" smtClean="0"/>
              <a:t>95% Confident interval</a:t>
            </a:r>
          </a:p>
          <a:p>
            <a:pPr marL="0" indent="0" algn="ctr">
              <a:buNone/>
            </a:pPr>
            <a:r>
              <a:rPr lang="en-US" dirty="0" smtClean="0">
                <a:solidFill>
                  <a:srgbClr val="FF0000"/>
                </a:solidFill>
              </a:rPr>
              <a:t>[</a:t>
            </a:r>
            <a:r>
              <a:rPr lang="pt-BR" dirty="0" smtClean="0">
                <a:solidFill>
                  <a:srgbClr val="FF0000"/>
                </a:solidFill>
              </a:rPr>
              <a:t>11.04, 11.54</a:t>
            </a:r>
            <a:r>
              <a:rPr lang="en-US" dirty="0" smtClean="0">
                <a:solidFill>
                  <a:srgbClr val="FF0000"/>
                </a:solidFill>
              </a:rPr>
              <a:t>]</a:t>
            </a:r>
          </a:p>
          <a:p>
            <a:pPr marL="0" indent="0" algn="ctr">
              <a:buNone/>
            </a:pPr>
            <a:endParaRPr lang="en-US" dirty="0" smtClean="0"/>
          </a:p>
          <a:p>
            <a:pPr marL="0" indent="0" algn="ctr">
              <a:buNone/>
            </a:pPr>
            <a:r>
              <a:rPr lang="en-US" dirty="0"/>
              <a:t>13 is the cutoff between grade a &amp; b </a:t>
            </a:r>
            <a:r>
              <a:rPr lang="en-US" dirty="0">
                <a:sym typeface="Wingdings"/>
              </a:rPr>
              <a:t> we’re 95% confident that on average a Chinese restaurant </a:t>
            </a:r>
            <a:r>
              <a:rPr lang="en-US" dirty="0" smtClean="0">
                <a:sym typeface="Wingdings"/>
              </a:rPr>
              <a:t>score between 11 and 11.5, which is equivalent to an a</a:t>
            </a:r>
            <a:r>
              <a:rPr lang="en-US" dirty="0">
                <a:sym typeface="Wingdings"/>
              </a:rPr>
              <a:t>.</a:t>
            </a:r>
            <a:endParaRPr lang="en-US" dirty="0"/>
          </a:p>
        </p:txBody>
      </p:sp>
    </p:spTree>
    <p:extLst>
      <p:ext uri="{BB962C8B-B14F-4D97-AF65-F5344CB8AC3E}">
        <p14:creationId xmlns:p14="http://schemas.microsoft.com/office/powerpoint/2010/main" val="11334633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ARE Chinese restaurants that bad?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913774" y="1596177"/>
                <a:ext cx="10363826" cy="3424107"/>
              </a:xfrm>
            </p:spPr>
            <p:style>
              <a:lnRef idx="2">
                <a:schemeClr val="dk1"/>
              </a:lnRef>
              <a:fillRef idx="1">
                <a:schemeClr val="lt1"/>
              </a:fillRef>
              <a:effectRef idx="0">
                <a:schemeClr val="dk1"/>
              </a:effectRef>
              <a:fontRef idx="minor">
                <a:schemeClr val="dk1"/>
              </a:fontRef>
            </p:style>
            <p:txBody>
              <a:bodyPr/>
              <a:lstStyle/>
              <a:p>
                <a:r>
                  <a:rPr lang="en-US" dirty="0" smtClean="0"/>
                  <a:t>Permutation test for the difference in </a:t>
                </a:r>
                <a:r>
                  <a:rPr lang="en-US" dirty="0" smtClean="0">
                    <a:solidFill>
                      <a:srgbClr val="FF0000"/>
                    </a:solidFill>
                  </a:rPr>
                  <a:t>mean</a:t>
                </a:r>
                <a:r>
                  <a:rPr lang="en-US" dirty="0" smtClean="0"/>
                  <a:t> and </a:t>
                </a:r>
                <a:r>
                  <a:rPr lang="en-US" dirty="0" smtClean="0">
                    <a:solidFill>
                      <a:srgbClr val="FF0000"/>
                    </a:solidFill>
                  </a:rPr>
                  <a:t>trimmed mean</a:t>
                </a:r>
                <a:r>
                  <a:rPr lang="en-US" dirty="0" smtClean="0"/>
                  <a:t> for score between Chinese and all other cuisines (One-sided)</a:t>
                </a:r>
              </a:p>
              <a:p>
                <a:endParaRPr lang="en-US"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charset="0"/>
                            </a:rPr>
                          </m:ctrlPr>
                        </m:sSubPr>
                        <m:e>
                          <m:r>
                            <a:rPr lang="en-US" sz="2800" b="0" i="1" smtClean="0">
                              <a:latin typeface="Cambria Math" charset="0"/>
                            </a:rPr>
                            <m:t>𝜇</m:t>
                          </m:r>
                        </m:e>
                        <m:sub>
                          <m:r>
                            <a:rPr lang="en-US" sz="2800" b="0" i="1" smtClean="0">
                              <a:latin typeface="Cambria Math" charset="0"/>
                            </a:rPr>
                            <m:t>𝐶h𝑖𝑛𝑒𝑠𝑒</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𝜇</m:t>
                          </m:r>
                        </m:e>
                        <m:sub>
                          <m:r>
                            <a:rPr lang="en-US" sz="2800" b="0" i="1" smtClean="0">
                              <a:latin typeface="Cambria Math" charset="0"/>
                            </a:rPr>
                            <m:t>𝑂𝑡h𝑒𝑟</m:t>
                          </m:r>
                        </m:sub>
                      </m:sSub>
                    </m:oMath>
                  </m:oMathPara>
                </a14:m>
                <a:endParaRPr lang="en-US" sz="2800" b="0"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800" i="1">
                              <a:latin typeface="Cambria Math" charset="0"/>
                            </a:rPr>
                          </m:ctrlPr>
                        </m:sSubPr>
                        <m:e>
                          <m:r>
                            <a:rPr lang="en-US" sz="2800" i="1">
                              <a:latin typeface="Cambria Math" charset="0"/>
                            </a:rPr>
                            <m:t>𝜇</m:t>
                          </m:r>
                        </m:e>
                        <m:sub>
                          <m:r>
                            <a:rPr lang="en-US" sz="2800" i="1">
                              <a:latin typeface="Cambria Math" charset="0"/>
                            </a:rPr>
                            <m:t>𝐶h𝑖𝑛𝑒𝑠𝑒</m:t>
                          </m:r>
                        </m:sub>
                      </m:sSub>
                      <m:r>
                        <a:rPr lang="en-US" sz="2800" b="0" i="1" smtClean="0">
                          <a:latin typeface="Cambria Math" charset="0"/>
                        </a:rPr>
                        <m:t>&gt;</m:t>
                      </m:r>
                      <m:sSub>
                        <m:sSubPr>
                          <m:ctrlPr>
                            <a:rPr lang="en-US" sz="2800" i="1">
                              <a:latin typeface="Cambria Math" charset="0"/>
                            </a:rPr>
                          </m:ctrlPr>
                        </m:sSubPr>
                        <m:e>
                          <m:r>
                            <a:rPr lang="en-US" sz="2800" i="1">
                              <a:latin typeface="Cambria Math" charset="0"/>
                            </a:rPr>
                            <m:t>𝜇</m:t>
                          </m:r>
                        </m:e>
                        <m:sub>
                          <m:r>
                            <a:rPr lang="en-US" sz="2800" i="1">
                              <a:latin typeface="Cambria Math" charset="0"/>
                            </a:rPr>
                            <m:t>𝑂𝑡h𝑒𝑟</m:t>
                          </m:r>
                        </m:sub>
                      </m:sSub>
                    </m:oMath>
                  </m:oMathPara>
                </a14:m>
                <a:endParaRPr lang="en-US" sz="2800" dirty="0"/>
              </a:p>
              <a:p>
                <a:pPr marL="0" indent="0" algn="ctr">
                  <a:buNone/>
                </a:pPr>
                <a:endParaRPr lang="en-US" sz="28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913774" y="1596177"/>
                <a:ext cx="10363826" cy="3424107"/>
              </a:xfrm>
              <a:blipFill rotWithShape="0">
                <a:blip r:embed="rId3"/>
                <a:stretch>
                  <a:fillRect l="-470" r="-411"/>
                </a:stretch>
              </a:blipFill>
            </p:spPr>
            <p:txBody>
              <a:bodyPr/>
              <a:lstStyle/>
              <a:p>
                <a:r>
                  <a:rPr lang="en-US">
                    <a:noFill/>
                  </a:rPr>
                  <a:t> </a:t>
                </a:r>
              </a:p>
            </p:txBody>
          </p:sp>
        </mc:Fallback>
      </mc:AlternateContent>
    </p:spTree>
    <p:extLst>
      <p:ext uri="{BB962C8B-B14F-4D97-AF65-F5344CB8AC3E}">
        <p14:creationId xmlns:p14="http://schemas.microsoft.com/office/powerpoint/2010/main" val="2540482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ineseVSOth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167" y="618518"/>
            <a:ext cx="5412500" cy="4412136"/>
          </a:xfrm>
          <a:prstGeom prst="rect">
            <a:avLst/>
          </a:prstGeom>
          <a:ln>
            <a:solidFill>
              <a:schemeClr val="tx1"/>
            </a:solidFill>
          </a:ln>
        </p:spPr>
      </p:pic>
      <p:sp>
        <p:nvSpPr>
          <p:cNvPr id="6" name="TextBox 5"/>
          <p:cNvSpPr txBox="1"/>
          <p:nvPr/>
        </p:nvSpPr>
        <p:spPr>
          <a:xfrm>
            <a:off x="913775" y="5290381"/>
            <a:ext cx="47109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P-value: </a:t>
            </a:r>
            <a:r>
              <a:rPr lang="en-US" sz="2400" dirty="0" smtClean="0">
                <a:solidFill>
                  <a:srgbClr val="FF0000"/>
                </a:solidFill>
              </a:rPr>
              <a:t>0.0066</a:t>
            </a:r>
            <a:endParaRPr lang="en-US" sz="2400" dirty="0">
              <a:solidFill>
                <a:srgbClr val="FF0000"/>
              </a:solidFill>
            </a:endParaRPr>
          </a:p>
        </p:txBody>
      </p:sp>
      <p:sp>
        <p:nvSpPr>
          <p:cNvPr id="7" name="TextBox 6"/>
          <p:cNvSpPr txBox="1"/>
          <p:nvPr/>
        </p:nvSpPr>
        <p:spPr>
          <a:xfrm>
            <a:off x="6628916" y="5290381"/>
            <a:ext cx="47109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P-value: </a:t>
            </a:r>
            <a:r>
              <a:rPr lang="en-US" sz="2400" dirty="0" smtClean="0">
                <a:solidFill>
                  <a:srgbClr val="FF0000"/>
                </a:solidFill>
              </a:rPr>
              <a:t>0.0806</a:t>
            </a:r>
            <a:endParaRPr lang="en-US" sz="2400" dirty="0">
              <a:solidFill>
                <a:srgbClr val="FF0000"/>
              </a:solidFill>
            </a:endParaRPr>
          </a:p>
        </p:txBody>
      </p:sp>
      <p:pic>
        <p:nvPicPr>
          <p:cNvPr id="8" name="Picture 7" descr="ChineseVSOther(TrimmedMe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751" y="618516"/>
            <a:ext cx="5222914" cy="4412137"/>
          </a:xfrm>
          <a:prstGeom prst="rect">
            <a:avLst/>
          </a:prstGeom>
          <a:ln>
            <a:solidFill>
              <a:schemeClr val="tx1"/>
            </a:solidFill>
          </a:ln>
        </p:spPr>
      </p:pic>
    </p:spTree>
    <p:extLst>
      <p:ext uri="{BB962C8B-B14F-4D97-AF65-F5344CB8AC3E}">
        <p14:creationId xmlns:p14="http://schemas.microsoft.com/office/powerpoint/2010/main" val="3751371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938826" y="1117667"/>
            <a:ext cx="10363826" cy="4269883"/>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US" dirty="0" smtClean="0">
                <a:solidFill>
                  <a:srgbClr val="FF0000"/>
                </a:solidFill>
              </a:rPr>
              <a:t>overwhelming evidence</a:t>
            </a:r>
            <a:r>
              <a:rPr lang="en-US" dirty="0" smtClean="0"/>
              <a:t> of Chinese Restaurant’s score being higher than that of other cuisines</a:t>
            </a:r>
          </a:p>
          <a:p>
            <a:pPr marL="0" indent="0">
              <a:buNone/>
            </a:pPr>
            <a:endParaRPr lang="en-US" dirty="0" smtClean="0"/>
          </a:p>
          <a:p>
            <a:pPr marL="0" indent="0" algn="ctr">
              <a:buNone/>
            </a:pPr>
            <a:r>
              <a:rPr lang="en-US" dirty="0" smtClean="0"/>
              <a:t>trimmed mean’s P-value </a:t>
            </a:r>
            <a:r>
              <a:rPr lang="en-US" dirty="0" smtClean="0">
                <a:solidFill>
                  <a:srgbClr val="FF0000"/>
                </a:solidFill>
              </a:rPr>
              <a:t>&gt; </a:t>
            </a:r>
            <a:r>
              <a:rPr lang="en-US" dirty="0" smtClean="0"/>
              <a:t>mean’s P-Value</a:t>
            </a:r>
          </a:p>
          <a:p>
            <a:pPr marL="457200" lvl="1" indent="0" algn="ctr">
              <a:buNone/>
            </a:pPr>
            <a:r>
              <a:rPr lang="en-US" i="1" dirty="0" smtClean="0"/>
              <a:t>When high scoring Chinese restaurants are removed, the difference in score is not as extreme</a:t>
            </a:r>
          </a:p>
          <a:p>
            <a:pPr marL="457200" lvl="1" indent="0" algn="ctr">
              <a:buNone/>
            </a:pPr>
            <a:endParaRPr lang="en-US" dirty="0" smtClean="0"/>
          </a:p>
          <a:p>
            <a:pPr marL="0" indent="0" algn="ctr">
              <a:buNone/>
            </a:pPr>
            <a:r>
              <a:rPr lang="en-US" dirty="0" smtClean="0">
                <a:solidFill>
                  <a:srgbClr val="FF0000"/>
                </a:solidFill>
              </a:rPr>
              <a:t>Chinese Restaurants might not be as clean as other cuisines, but some of this is driven by outliers</a:t>
            </a:r>
          </a:p>
        </p:txBody>
      </p:sp>
    </p:spTree>
    <p:extLst>
      <p:ext uri="{BB962C8B-B14F-4D97-AF65-F5344CB8AC3E}">
        <p14:creationId xmlns:p14="http://schemas.microsoft.com/office/powerpoint/2010/main" val="31305517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a:t>ARE Chinese restaurants THE WORST?</a:t>
            </a:r>
          </a:p>
        </p:txBody>
      </p:sp>
      <p:sp>
        <p:nvSpPr>
          <p:cNvPr id="3" name="Content Placeholder 2"/>
          <p:cNvSpPr>
            <a:spLocks noGrp="1"/>
          </p:cNvSpPr>
          <p:nvPr>
            <p:ph sz="quarter" idx="13"/>
          </p:nvPr>
        </p:nvSpPr>
        <p:spPr>
          <a:xfrm>
            <a:off x="913774" y="2367092"/>
            <a:ext cx="10363826" cy="1541029"/>
          </a:xfrm>
        </p:spPr>
        <p:style>
          <a:lnRef idx="2">
            <a:schemeClr val="dk1"/>
          </a:lnRef>
          <a:fillRef idx="1">
            <a:schemeClr val="lt1"/>
          </a:fillRef>
          <a:effectRef idx="0">
            <a:schemeClr val="dk1"/>
          </a:effectRef>
          <a:fontRef idx="minor">
            <a:schemeClr val="dk1"/>
          </a:fontRef>
        </p:style>
        <p:txBody>
          <a:bodyPr/>
          <a:lstStyle/>
          <a:p>
            <a:r>
              <a:rPr lang="en-US" dirty="0" smtClean="0"/>
              <a:t>T-test for difference in means between </a:t>
            </a:r>
            <a:r>
              <a:rPr lang="en-US" smtClean="0"/>
              <a:t>Chinese and </a:t>
            </a:r>
            <a:r>
              <a:rPr lang="en-US" dirty="0" smtClean="0"/>
              <a:t>Asian Restaurants</a:t>
            </a:r>
          </a:p>
          <a:p>
            <a:pPr marL="0" indent="0" algn="ctr">
              <a:buNone/>
            </a:pPr>
            <a:r>
              <a:rPr lang="en-US" dirty="0" smtClean="0"/>
              <a:t>95% Confident interval</a:t>
            </a:r>
          </a:p>
          <a:p>
            <a:pPr marL="0" indent="0" algn="ctr">
              <a:buNone/>
            </a:pPr>
            <a:r>
              <a:rPr lang="en-US" dirty="0" smtClean="0">
                <a:solidFill>
                  <a:srgbClr val="FF0000"/>
                </a:solidFill>
              </a:rPr>
              <a:t>[</a:t>
            </a:r>
            <a:r>
              <a:rPr lang="is-IS" dirty="0">
                <a:solidFill>
                  <a:srgbClr val="FF0000"/>
                </a:solidFill>
              </a:rPr>
              <a:t>-</a:t>
            </a:r>
            <a:r>
              <a:rPr lang="is-IS" dirty="0" smtClean="0">
                <a:solidFill>
                  <a:srgbClr val="FF0000"/>
                </a:solidFill>
              </a:rPr>
              <a:t>0.73, 0.082</a:t>
            </a:r>
            <a:r>
              <a:rPr lang="en-US" dirty="0" smtClean="0">
                <a:solidFill>
                  <a:srgbClr val="FF0000"/>
                </a:solidFill>
              </a:rPr>
              <a:t>]</a:t>
            </a: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130961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ARE Chinese restaurants THE WORST?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quarter" idx="13"/>
              </p:nvPr>
            </p:nvSpPr>
            <p:spPr>
              <a:xfrm>
                <a:off x="913774" y="1596177"/>
                <a:ext cx="10363826" cy="3424107"/>
              </a:xfrm>
            </p:spPr>
            <p:style>
              <a:lnRef idx="2">
                <a:schemeClr val="dk1"/>
              </a:lnRef>
              <a:fillRef idx="1">
                <a:schemeClr val="lt1"/>
              </a:fillRef>
              <a:effectRef idx="0">
                <a:schemeClr val="dk1"/>
              </a:effectRef>
              <a:fontRef idx="minor">
                <a:schemeClr val="dk1"/>
              </a:fontRef>
            </p:style>
            <p:txBody>
              <a:bodyPr/>
              <a:lstStyle/>
              <a:p>
                <a:r>
                  <a:rPr lang="en-US" dirty="0" smtClean="0"/>
                  <a:t>Permutation test for the difference in </a:t>
                </a:r>
                <a:r>
                  <a:rPr lang="en-US" dirty="0" smtClean="0">
                    <a:solidFill>
                      <a:srgbClr val="FF0000"/>
                    </a:solidFill>
                  </a:rPr>
                  <a:t>mean</a:t>
                </a:r>
                <a:r>
                  <a:rPr lang="en-US" dirty="0" smtClean="0"/>
                  <a:t> and </a:t>
                </a:r>
                <a:r>
                  <a:rPr lang="en-US" dirty="0" smtClean="0">
                    <a:solidFill>
                      <a:srgbClr val="FF0000"/>
                    </a:solidFill>
                  </a:rPr>
                  <a:t>trimmed mean </a:t>
                </a:r>
                <a:r>
                  <a:rPr lang="en-US" dirty="0" smtClean="0"/>
                  <a:t>Score between Chinese and Asian cuisines (One-sided)</a:t>
                </a:r>
              </a:p>
              <a:p>
                <a:endParaRPr lang="en-US"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charset="0"/>
                            </a:rPr>
                          </m:ctrlPr>
                        </m:sSubPr>
                        <m:e>
                          <m:r>
                            <a:rPr lang="en-US" sz="2800" b="0" i="1" smtClean="0">
                              <a:latin typeface="Cambria Math" charset="0"/>
                            </a:rPr>
                            <m:t>𝜇</m:t>
                          </m:r>
                        </m:e>
                        <m:sub>
                          <m:r>
                            <a:rPr lang="en-US" sz="2800" b="0" i="1" smtClean="0">
                              <a:latin typeface="Cambria Math" charset="0"/>
                            </a:rPr>
                            <m:t>𝐶h𝑖𝑛𝑒𝑠𝑒</m:t>
                          </m:r>
                        </m:sub>
                      </m:sSub>
                      <m:r>
                        <a:rPr lang="en-US" sz="2800" b="0" i="1" smtClean="0">
                          <a:latin typeface="Cambria Math" charset="0"/>
                        </a:rPr>
                        <m:t>=</m:t>
                      </m:r>
                      <m:sSub>
                        <m:sSubPr>
                          <m:ctrlPr>
                            <a:rPr lang="en-US" sz="2800" b="0" i="1" smtClean="0">
                              <a:latin typeface="Cambria Math" charset="0"/>
                            </a:rPr>
                          </m:ctrlPr>
                        </m:sSubPr>
                        <m:e>
                          <m:r>
                            <a:rPr lang="en-US" sz="2800" b="0" i="1" smtClean="0">
                              <a:latin typeface="Cambria Math" charset="0"/>
                            </a:rPr>
                            <m:t>𝜇</m:t>
                          </m:r>
                        </m:e>
                        <m:sub>
                          <m:r>
                            <a:rPr lang="en-US" sz="2800" b="0" i="1" smtClean="0">
                              <a:latin typeface="Cambria Math" charset="0"/>
                            </a:rPr>
                            <m:t>𝐴𝑠𝑖𝑎𝑛</m:t>
                          </m:r>
                        </m:sub>
                      </m:sSub>
                    </m:oMath>
                  </m:oMathPara>
                </a14:m>
                <a:endParaRPr lang="en-US" sz="2800" b="0" dirty="0" smtClean="0"/>
              </a:p>
              <a:p>
                <a:pPr marL="0" indent="0" algn="ctr">
                  <a:buNone/>
                </a:pPr>
                <a14:m>
                  <m:oMathPara xmlns:m="http://schemas.openxmlformats.org/officeDocument/2006/math">
                    <m:oMathParaPr>
                      <m:jc m:val="centerGroup"/>
                    </m:oMathParaPr>
                    <m:oMath xmlns:m="http://schemas.openxmlformats.org/officeDocument/2006/math">
                      <m:sSub>
                        <m:sSubPr>
                          <m:ctrlPr>
                            <a:rPr lang="en-US" sz="2800" i="1">
                              <a:latin typeface="Cambria Math" charset="0"/>
                            </a:rPr>
                          </m:ctrlPr>
                        </m:sSubPr>
                        <m:e>
                          <m:r>
                            <a:rPr lang="en-US" sz="2800" i="1">
                              <a:latin typeface="Cambria Math" charset="0"/>
                            </a:rPr>
                            <m:t>𝜇</m:t>
                          </m:r>
                        </m:e>
                        <m:sub>
                          <m:r>
                            <a:rPr lang="en-US" sz="2800" i="1">
                              <a:latin typeface="Cambria Math" charset="0"/>
                            </a:rPr>
                            <m:t>𝐶h𝑖𝑛𝑒𝑠𝑒</m:t>
                          </m:r>
                        </m:sub>
                      </m:sSub>
                      <m:r>
                        <a:rPr lang="en-US" sz="2800" b="0" i="1" smtClean="0">
                          <a:latin typeface="Cambria Math" charset="0"/>
                        </a:rPr>
                        <m:t>&gt;</m:t>
                      </m:r>
                      <m:sSub>
                        <m:sSubPr>
                          <m:ctrlPr>
                            <a:rPr lang="en-US" sz="2800" i="1">
                              <a:latin typeface="Cambria Math" charset="0"/>
                            </a:rPr>
                          </m:ctrlPr>
                        </m:sSubPr>
                        <m:e>
                          <m:r>
                            <a:rPr lang="en-US" sz="2800" i="1">
                              <a:latin typeface="Cambria Math" charset="0"/>
                            </a:rPr>
                            <m:t>𝜇</m:t>
                          </m:r>
                        </m:e>
                        <m:sub>
                          <m:r>
                            <a:rPr lang="en-US" sz="2800" i="1">
                              <a:latin typeface="Cambria Math" charset="0"/>
                            </a:rPr>
                            <m:t>𝐴𝑠𝑖𝑎𝑛</m:t>
                          </m:r>
                        </m:sub>
                      </m:sSub>
                    </m:oMath>
                  </m:oMathPara>
                </a14:m>
                <a:endParaRPr lang="en-US" sz="2800" dirty="0"/>
              </a:p>
              <a:p>
                <a:pPr marL="0" indent="0" algn="ctr">
                  <a:buNone/>
                </a:pPr>
                <a:endParaRPr lang="en-US" sz="2800" b="0" dirty="0" smtClean="0"/>
              </a:p>
            </p:txBody>
          </p:sp>
        </mc:Choice>
        <mc:Fallback xmlns="">
          <p:sp>
            <p:nvSpPr>
              <p:cNvPr id="3" name="Content Placeholder 2"/>
              <p:cNvSpPr>
                <a:spLocks noGrp="1" noRot="1" noChangeAspect="1" noMove="1" noResize="1" noEditPoints="1" noAdjustHandles="1" noChangeArrowheads="1" noChangeShapeType="1" noTextEdit="1"/>
              </p:cNvSpPr>
              <p:nvPr>
                <p:ph sz="quarter" idx="13"/>
              </p:nvPr>
            </p:nvSpPr>
            <p:spPr>
              <a:xfrm>
                <a:off x="913774" y="1596177"/>
                <a:ext cx="10363826" cy="3424107"/>
              </a:xfrm>
              <a:blipFill rotWithShape="0">
                <a:blip r:embed="rId3"/>
                <a:stretch>
                  <a:fillRect l="-470"/>
                </a:stretch>
              </a:blipFill>
            </p:spPr>
            <p:txBody>
              <a:bodyPr/>
              <a:lstStyle/>
              <a:p>
                <a:r>
                  <a:rPr lang="en-US">
                    <a:noFill/>
                  </a:rPr>
                  <a:t> </a:t>
                </a:r>
              </a:p>
            </p:txBody>
          </p:sp>
        </mc:Fallback>
      </mc:AlternateContent>
    </p:spTree>
    <p:extLst>
      <p:ext uri="{BB962C8B-B14F-4D97-AF65-F5344CB8AC3E}">
        <p14:creationId xmlns:p14="http://schemas.microsoft.com/office/powerpoint/2010/main" val="39925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36363" y="5822418"/>
            <a:ext cx="47109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P-value: </a:t>
            </a:r>
            <a:r>
              <a:rPr lang="en-US" sz="2400" dirty="0" smtClean="0">
                <a:solidFill>
                  <a:srgbClr val="FF0000"/>
                </a:solidFill>
              </a:rPr>
              <a:t>0.9444</a:t>
            </a:r>
            <a:endParaRPr lang="en-US" sz="2400" dirty="0">
              <a:solidFill>
                <a:srgbClr val="FF0000"/>
              </a:solidFill>
            </a:endParaRPr>
          </a:p>
        </p:txBody>
      </p:sp>
      <p:sp>
        <p:nvSpPr>
          <p:cNvPr id="9" name="TextBox 8"/>
          <p:cNvSpPr txBox="1"/>
          <p:nvPr/>
        </p:nvSpPr>
        <p:spPr>
          <a:xfrm>
            <a:off x="6298624" y="5822417"/>
            <a:ext cx="47109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P-value</a:t>
            </a:r>
            <a:r>
              <a:rPr lang="en-US" sz="2400" smtClean="0"/>
              <a:t>: </a:t>
            </a:r>
            <a:r>
              <a:rPr lang="en-US" sz="2400" smtClean="0">
                <a:solidFill>
                  <a:srgbClr val="FF0000"/>
                </a:solidFill>
              </a:rPr>
              <a:t>0.9904</a:t>
            </a:r>
            <a:endParaRPr lang="en-US" sz="2400"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957" y="500064"/>
            <a:ext cx="4865751" cy="5186362"/>
          </a:xfrm>
          <a:prstGeom prst="rect">
            <a:avLst/>
          </a:prstGeom>
          <a:ln>
            <a:solidFill>
              <a:schemeClr val="tx1"/>
            </a:solid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165" y="500064"/>
            <a:ext cx="5411856" cy="5186362"/>
          </a:xfrm>
          <a:prstGeom prst="rect">
            <a:avLst/>
          </a:prstGeom>
          <a:ln>
            <a:solidFill>
              <a:schemeClr val="tx1"/>
            </a:solidFill>
          </a:ln>
        </p:spPr>
      </p:pic>
    </p:spTree>
    <p:extLst>
      <p:ext uri="{BB962C8B-B14F-4D97-AF65-F5344CB8AC3E}">
        <p14:creationId xmlns:p14="http://schemas.microsoft.com/office/powerpoint/2010/main" val="4091875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endParaRPr lang="en-US"/>
          </a:p>
        </p:txBody>
      </p:sp>
      <p:sp>
        <p:nvSpPr>
          <p:cNvPr id="7" name="Content Placeholder 2"/>
          <p:cNvSpPr txBox="1">
            <a:spLocks/>
          </p:cNvSpPr>
          <p:nvPr/>
        </p:nvSpPr>
        <p:spPr>
          <a:xfrm>
            <a:off x="913774" y="1416605"/>
            <a:ext cx="10363826" cy="398512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dk1"/>
                </a:solidFill>
                <a:effectLst/>
                <a:latin typeface="+mn-lt"/>
                <a:ea typeface="+mn-ea"/>
                <a:cs typeface="+mn-cs"/>
              </a:defRPr>
            </a:lvl9pPr>
          </a:lstStyle>
          <a:p>
            <a:pPr marL="0" indent="0" algn="ctr">
              <a:buNone/>
            </a:pPr>
            <a:r>
              <a:rPr lang="en-US" dirty="0" smtClean="0">
                <a:solidFill>
                  <a:srgbClr val="FF0000"/>
                </a:solidFill>
              </a:rPr>
              <a:t>no evidence</a:t>
            </a:r>
            <a:r>
              <a:rPr lang="en-US" dirty="0" smtClean="0"/>
              <a:t> </a:t>
            </a:r>
            <a:r>
              <a:rPr lang="en-US" dirty="0"/>
              <a:t>of Chinese cuisine’s </a:t>
            </a:r>
            <a:r>
              <a:rPr lang="en-US" dirty="0" smtClean="0"/>
              <a:t>Average score </a:t>
            </a:r>
            <a:r>
              <a:rPr lang="en-US" dirty="0"/>
              <a:t>being higher than that </a:t>
            </a:r>
            <a:r>
              <a:rPr lang="en-US" dirty="0" smtClean="0"/>
              <a:t>of Asian. Instead, it seems the other way around</a:t>
            </a:r>
          </a:p>
          <a:p>
            <a:pPr marL="0" indent="0">
              <a:buNone/>
            </a:pPr>
            <a:endParaRPr lang="en-US" dirty="0" smtClean="0"/>
          </a:p>
          <a:p>
            <a:pPr marL="0" indent="0" algn="ctr">
              <a:buNone/>
            </a:pPr>
            <a:r>
              <a:rPr lang="en-US" dirty="0" smtClean="0"/>
              <a:t>trimmed mean’s p-value </a:t>
            </a:r>
            <a:r>
              <a:rPr lang="en-US" dirty="0">
                <a:solidFill>
                  <a:srgbClr val="FF0000"/>
                </a:solidFill>
              </a:rPr>
              <a:t>&gt;</a:t>
            </a:r>
            <a:r>
              <a:rPr lang="en-US" dirty="0" smtClean="0"/>
              <a:t> mean’s P-Value</a:t>
            </a:r>
          </a:p>
          <a:p>
            <a:pPr marL="0" indent="0" algn="ctr">
              <a:buNone/>
            </a:pPr>
            <a:r>
              <a:rPr lang="en-US" sz="1800" i="1" dirty="0" smtClean="0"/>
              <a:t>AGAIN, AVERAGE SCORE WERE DRIVEN BY OUTLIERS IN CHINESE RESTAURANTS</a:t>
            </a:r>
          </a:p>
          <a:p>
            <a:pPr marL="0" indent="0" algn="ctr">
              <a:buNone/>
            </a:pPr>
            <a:endParaRPr lang="en-US" dirty="0" smtClean="0"/>
          </a:p>
          <a:p>
            <a:pPr marL="0" indent="0" algn="ctr">
              <a:buNone/>
            </a:pPr>
            <a:r>
              <a:rPr lang="en-US" dirty="0" smtClean="0">
                <a:solidFill>
                  <a:srgbClr val="FF0000"/>
                </a:solidFill>
              </a:rPr>
              <a:t>Asian restaurants are likely worse than Chinese restaurants in Score</a:t>
            </a:r>
          </a:p>
        </p:txBody>
      </p:sp>
    </p:spTree>
    <p:extLst>
      <p:ext uri="{BB962C8B-B14F-4D97-AF65-F5344CB8AC3E}">
        <p14:creationId xmlns:p14="http://schemas.microsoft.com/office/powerpoint/2010/main" val="41508073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Linear regression</a:t>
            </a:r>
            <a:endParaRPr lang="en-US" dirty="0"/>
          </a:p>
        </p:txBody>
      </p:sp>
      <p:sp>
        <p:nvSpPr>
          <p:cNvPr id="3" name="Content Placeholder 2"/>
          <p:cNvSpPr>
            <a:spLocks noGrp="1"/>
          </p:cNvSpPr>
          <p:nvPr>
            <p:ph sz="quarter" idx="13"/>
          </p:nvPr>
        </p:nvSpPr>
        <p:spPr>
          <a:xfrm>
            <a:off x="914399" y="1384898"/>
            <a:ext cx="10363826" cy="3913001"/>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r>
              <a:rPr lang="en-US" u="sng" dirty="0" err="1"/>
              <a:t>Sqrt</a:t>
            </a:r>
            <a:r>
              <a:rPr lang="en-US" u="sng" dirty="0"/>
              <a:t>(Score) ~ </a:t>
            </a:r>
            <a:r>
              <a:rPr lang="en-US" u="sng" dirty="0" smtClean="0"/>
              <a:t>Median </a:t>
            </a:r>
            <a:r>
              <a:rPr lang="en-US" u="sng" dirty="0"/>
              <a:t>income</a:t>
            </a:r>
          </a:p>
          <a:p>
            <a:pPr marL="0" indent="0" algn="ctr">
              <a:buNone/>
            </a:pPr>
            <a:r>
              <a:rPr lang="en-US" sz="1600" dirty="0" smtClean="0">
                <a:solidFill>
                  <a:srgbClr val="800000"/>
                </a:solidFill>
              </a:rPr>
              <a:t>SQRT(Score) </a:t>
            </a:r>
            <a:r>
              <a:rPr lang="en-US" sz="1600" dirty="0" smtClean="0"/>
              <a:t>= 3.24 – 6.57 x 10^(-7) x </a:t>
            </a:r>
            <a:r>
              <a:rPr lang="en-US" sz="1600" dirty="0" smtClean="0">
                <a:solidFill>
                  <a:srgbClr val="800000"/>
                </a:solidFill>
              </a:rPr>
              <a:t>Median Income</a:t>
            </a:r>
          </a:p>
          <a:p>
            <a:pPr marL="0" indent="0" algn="ctr">
              <a:buNone/>
            </a:pPr>
            <a:endParaRPr lang="en-US" sz="1600" dirty="0" smtClean="0">
              <a:solidFill>
                <a:srgbClr val="800000"/>
              </a:solidFill>
            </a:endParaRPr>
          </a:p>
          <a:p>
            <a:pPr marL="0" indent="0" algn="ctr">
              <a:buNone/>
            </a:pPr>
            <a:endParaRPr lang="en-US" sz="1600" dirty="0">
              <a:solidFill>
                <a:srgbClr val="800000"/>
              </a:solidFill>
            </a:endParaRPr>
          </a:p>
          <a:p>
            <a:pPr marL="0" indent="0" algn="ctr">
              <a:buNone/>
            </a:pPr>
            <a:endParaRPr lang="en-US" sz="1600" dirty="0" smtClean="0">
              <a:solidFill>
                <a:srgbClr val="800000"/>
              </a:solidFill>
            </a:endParaRPr>
          </a:p>
          <a:p>
            <a:pPr marL="0" indent="0" algn="ctr">
              <a:buNone/>
            </a:pPr>
            <a:endParaRPr lang="en-US" sz="1600" dirty="0" smtClean="0">
              <a:solidFill>
                <a:srgbClr val="800000"/>
              </a:solidFill>
            </a:endParaRPr>
          </a:p>
          <a:p>
            <a:pPr marL="0" indent="0" algn="ctr">
              <a:buNone/>
            </a:pPr>
            <a:r>
              <a:rPr lang="en-US" sz="1600" dirty="0" smtClean="0"/>
              <a:t>R-Squared: </a:t>
            </a:r>
            <a:r>
              <a:rPr lang="en-US" sz="1600" dirty="0" smtClean="0">
                <a:solidFill>
                  <a:srgbClr val="FF0000"/>
                </a:solidFill>
              </a:rPr>
              <a:t>0%</a:t>
            </a:r>
          </a:p>
          <a:p>
            <a:pPr marL="0" indent="0" algn="ctr">
              <a:buNone/>
            </a:pPr>
            <a:r>
              <a:rPr lang="en-US" sz="1600" dirty="0" err="1" smtClean="0"/>
              <a:t>Aic</a:t>
            </a:r>
            <a:r>
              <a:rPr lang="en-US" sz="1600" dirty="0" smtClean="0"/>
              <a:t> = </a:t>
            </a:r>
            <a:r>
              <a:rPr lang="en-US" sz="1600" dirty="0" smtClean="0">
                <a:solidFill>
                  <a:srgbClr val="FF0000"/>
                </a:solidFill>
              </a:rPr>
              <a:t>29335.85</a:t>
            </a:r>
            <a:endParaRPr lang="en-US" sz="16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43218972"/>
              </p:ext>
            </p:extLst>
          </p:nvPr>
        </p:nvGraphicFramePr>
        <p:xfrm>
          <a:off x="2032000" y="2723740"/>
          <a:ext cx="8128000" cy="74168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dirty="0" smtClean="0"/>
                        <a:t>Variable</a:t>
                      </a:r>
                      <a:endParaRPr lang="en-US" dirty="0"/>
                    </a:p>
                  </a:txBody>
                  <a:tcPr/>
                </a:tc>
                <a:tc>
                  <a:txBody>
                    <a:bodyPr/>
                    <a:lstStyle/>
                    <a:p>
                      <a:pPr algn="ctr"/>
                      <a:r>
                        <a:rPr lang="en-US" dirty="0" smtClean="0"/>
                        <a:t>P-value</a:t>
                      </a:r>
                      <a:endParaRPr lang="en-US" dirty="0"/>
                    </a:p>
                  </a:txBody>
                  <a:tcPr/>
                </a:tc>
              </a:tr>
              <a:tr h="370840">
                <a:tc>
                  <a:txBody>
                    <a:bodyPr/>
                    <a:lstStyle/>
                    <a:p>
                      <a:pPr algn="ctr"/>
                      <a:r>
                        <a:rPr lang="en-US" dirty="0" smtClean="0"/>
                        <a:t>Median</a:t>
                      </a:r>
                      <a:r>
                        <a:rPr lang="en-US" baseline="0" dirty="0" smtClean="0"/>
                        <a:t> Income</a:t>
                      </a:r>
                      <a:endParaRPr lang="en-US" dirty="0"/>
                    </a:p>
                  </a:txBody>
                  <a:tcPr/>
                </a:tc>
                <a:tc>
                  <a:txBody>
                    <a:bodyPr/>
                    <a:lstStyle/>
                    <a:p>
                      <a:pPr algn="ctr"/>
                      <a:r>
                        <a:rPr lang="en-US" dirty="0" smtClean="0"/>
                        <a:t>0.0322</a:t>
                      </a:r>
                      <a:endParaRPr lang="en-US" dirty="0"/>
                    </a:p>
                  </a:txBody>
                  <a:tcPr/>
                </a:tc>
              </a:tr>
            </a:tbl>
          </a:graphicData>
        </a:graphic>
      </p:graphicFrame>
    </p:spTree>
    <p:extLst>
      <p:ext uri="{BB962C8B-B14F-4D97-AF65-F5344CB8AC3E}">
        <p14:creationId xmlns:p14="http://schemas.microsoft.com/office/powerpoint/2010/main" val="13704775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5" y="3405"/>
            <a:ext cx="10364451" cy="1596177"/>
          </a:xfrm>
        </p:spPr>
        <p:txBody>
          <a:bodyPr/>
          <a:lstStyle/>
          <a:p>
            <a:r>
              <a:rPr lang="en-US" dirty="0" smtClean="0"/>
              <a:t>Linear regression</a:t>
            </a:r>
            <a:endParaRPr lang="en-US" dirty="0"/>
          </a:p>
        </p:txBody>
      </p:sp>
      <p:sp>
        <p:nvSpPr>
          <p:cNvPr id="3" name="Content Placeholder 2"/>
          <p:cNvSpPr>
            <a:spLocks noGrp="1"/>
          </p:cNvSpPr>
          <p:nvPr>
            <p:ph sz="quarter" idx="13"/>
          </p:nvPr>
        </p:nvSpPr>
        <p:spPr>
          <a:xfrm>
            <a:off x="913774" y="1259987"/>
            <a:ext cx="10363826" cy="5178844"/>
          </a:xfrm>
        </p:spPr>
        <p:style>
          <a:lnRef idx="2">
            <a:schemeClr val="dk1"/>
          </a:lnRef>
          <a:fillRef idx="1">
            <a:schemeClr val="lt1"/>
          </a:fillRef>
          <a:effectRef idx="0">
            <a:schemeClr val="dk1"/>
          </a:effectRef>
          <a:fontRef idx="minor">
            <a:schemeClr val="dk1"/>
          </a:fontRef>
        </p:style>
        <p:txBody>
          <a:bodyPr>
            <a:normAutofit lnSpcReduction="10000"/>
          </a:bodyPr>
          <a:lstStyle/>
          <a:p>
            <a:pPr marL="0" indent="0" algn="ctr">
              <a:buNone/>
            </a:pPr>
            <a:r>
              <a:rPr lang="en-US" u="sng" dirty="0" err="1"/>
              <a:t>Sqrt</a:t>
            </a:r>
            <a:r>
              <a:rPr lang="en-US" u="sng" dirty="0"/>
              <a:t>(Score) ~ Cuisine + Median income</a:t>
            </a:r>
          </a:p>
          <a:p>
            <a:pPr marL="0" indent="0" algn="ctr">
              <a:buNone/>
            </a:pPr>
            <a:r>
              <a:rPr lang="en-US" sz="1600" dirty="0" err="1">
                <a:solidFill>
                  <a:srgbClr val="800000"/>
                </a:solidFill>
              </a:rPr>
              <a:t>Sqrt</a:t>
            </a:r>
            <a:r>
              <a:rPr lang="en-US" sz="1600" dirty="0">
                <a:solidFill>
                  <a:srgbClr val="800000"/>
                </a:solidFill>
              </a:rPr>
              <a:t>(Score) </a:t>
            </a:r>
            <a:r>
              <a:rPr lang="en-US" sz="1600" dirty="0"/>
              <a:t>= 3 + 0.3069 x </a:t>
            </a:r>
            <a:r>
              <a:rPr lang="en-US" sz="1600" dirty="0">
                <a:solidFill>
                  <a:srgbClr val="800000"/>
                </a:solidFill>
              </a:rPr>
              <a:t>Asian</a:t>
            </a:r>
            <a:r>
              <a:rPr lang="en-US" sz="1600" dirty="0"/>
              <a:t> + 0.2550 x </a:t>
            </a:r>
            <a:r>
              <a:rPr lang="en-US" sz="1600" dirty="0">
                <a:solidFill>
                  <a:srgbClr val="800000"/>
                </a:solidFill>
              </a:rPr>
              <a:t>Chinese</a:t>
            </a:r>
            <a:r>
              <a:rPr lang="en-US" sz="1600" dirty="0"/>
              <a:t> + 0.1927 x </a:t>
            </a:r>
            <a:r>
              <a:rPr lang="en-US" sz="1600" dirty="0">
                <a:solidFill>
                  <a:srgbClr val="800000"/>
                </a:solidFill>
              </a:rPr>
              <a:t>Italian</a:t>
            </a:r>
            <a:r>
              <a:rPr lang="en-US" sz="1600" dirty="0"/>
              <a:t> + 0.2863 x </a:t>
            </a:r>
            <a:r>
              <a:rPr lang="en-US" sz="1600" dirty="0">
                <a:solidFill>
                  <a:srgbClr val="800000"/>
                </a:solidFill>
              </a:rPr>
              <a:t>Latin/Spanish</a:t>
            </a:r>
            <a:r>
              <a:rPr lang="en-US" sz="1600" dirty="0"/>
              <a:t> + 0.1269 x </a:t>
            </a:r>
            <a:r>
              <a:rPr lang="en-US" sz="1600" dirty="0">
                <a:solidFill>
                  <a:srgbClr val="800000"/>
                </a:solidFill>
              </a:rPr>
              <a:t>pizza</a:t>
            </a:r>
            <a:r>
              <a:rPr lang="en-US" sz="1600" dirty="0"/>
              <a:t> – 0.067 x </a:t>
            </a:r>
            <a:r>
              <a:rPr lang="en-US" sz="1600" dirty="0">
                <a:solidFill>
                  <a:srgbClr val="800000"/>
                </a:solidFill>
              </a:rPr>
              <a:t>Sandwiches</a:t>
            </a:r>
            <a:r>
              <a:rPr lang="en-US" sz="1600" dirty="0"/>
              <a:t> – 1.421 x 10^(-7) x </a:t>
            </a:r>
            <a:r>
              <a:rPr lang="en-US" sz="1600" dirty="0">
                <a:solidFill>
                  <a:srgbClr val="800000"/>
                </a:solidFill>
              </a:rPr>
              <a:t>Median </a:t>
            </a:r>
            <a:r>
              <a:rPr lang="en-US" sz="1600" dirty="0" smtClean="0">
                <a:solidFill>
                  <a:srgbClr val="800000"/>
                </a:solidFill>
              </a:rPr>
              <a:t>Income</a:t>
            </a:r>
          </a:p>
          <a:p>
            <a:pPr marL="0" indent="0" algn="ctr">
              <a:buNone/>
            </a:pPr>
            <a:endParaRPr lang="en-US" sz="1600" dirty="0">
              <a:solidFill>
                <a:srgbClr val="800000"/>
              </a:solidFill>
            </a:endParaRPr>
          </a:p>
          <a:p>
            <a:pPr marL="0" indent="0" algn="ctr">
              <a:buNone/>
            </a:pPr>
            <a:endParaRPr lang="en-US" sz="1600" dirty="0" smtClean="0">
              <a:solidFill>
                <a:srgbClr val="800000"/>
              </a:solidFill>
            </a:endParaRPr>
          </a:p>
          <a:p>
            <a:pPr marL="0" indent="0" algn="ctr">
              <a:buNone/>
            </a:pPr>
            <a:endParaRPr lang="en-US" sz="1600" dirty="0">
              <a:solidFill>
                <a:srgbClr val="800000"/>
              </a:solidFill>
            </a:endParaRPr>
          </a:p>
          <a:p>
            <a:pPr marL="0" indent="0" algn="ctr">
              <a:buNone/>
            </a:pPr>
            <a:endParaRPr lang="en-US" sz="1600" dirty="0" smtClean="0">
              <a:solidFill>
                <a:srgbClr val="800000"/>
              </a:solidFill>
            </a:endParaRPr>
          </a:p>
          <a:p>
            <a:pPr marL="0" indent="0" algn="ctr">
              <a:buNone/>
            </a:pPr>
            <a:endParaRPr lang="en-US" sz="1600" dirty="0" smtClean="0">
              <a:solidFill>
                <a:srgbClr val="800000"/>
              </a:solidFill>
            </a:endParaRPr>
          </a:p>
          <a:p>
            <a:pPr marL="0" indent="0" algn="ctr">
              <a:buNone/>
            </a:pPr>
            <a:endParaRPr lang="en-US" sz="1600" dirty="0">
              <a:solidFill>
                <a:srgbClr val="800000"/>
              </a:solidFill>
            </a:endParaRPr>
          </a:p>
          <a:p>
            <a:pPr marL="0" indent="0" algn="ctr">
              <a:buNone/>
            </a:pPr>
            <a:endParaRPr lang="en-US" sz="1600" dirty="0">
              <a:solidFill>
                <a:srgbClr val="800000"/>
              </a:solidFill>
            </a:endParaRPr>
          </a:p>
          <a:p>
            <a:pPr marL="0" indent="0" algn="ctr">
              <a:buNone/>
            </a:pPr>
            <a:endParaRPr lang="en-US" sz="1600" dirty="0"/>
          </a:p>
          <a:p>
            <a:pPr marL="0" indent="0" algn="ctr">
              <a:buNone/>
            </a:pPr>
            <a:r>
              <a:rPr lang="en-US" sz="1600" dirty="0"/>
              <a:t>R-squared: </a:t>
            </a:r>
            <a:r>
              <a:rPr lang="en-US" sz="1600" dirty="0">
                <a:solidFill>
                  <a:srgbClr val="FF0000"/>
                </a:solidFill>
              </a:rPr>
              <a:t>1.7</a:t>
            </a:r>
            <a:r>
              <a:rPr lang="en-US" sz="1600" dirty="0" smtClean="0">
                <a:solidFill>
                  <a:srgbClr val="FF0000"/>
                </a:solidFill>
              </a:rPr>
              <a:t>%</a:t>
            </a:r>
          </a:p>
          <a:p>
            <a:pPr marL="0" indent="0" algn="ctr">
              <a:buNone/>
            </a:pPr>
            <a:r>
              <a:rPr lang="en-US" sz="1600" dirty="0" err="1"/>
              <a:t>Aic</a:t>
            </a:r>
            <a:r>
              <a:rPr lang="en-US" sz="1600"/>
              <a:t> </a:t>
            </a:r>
            <a:r>
              <a:rPr lang="en-US" sz="1600" smtClean="0"/>
              <a:t>= </a:t>
            </a:r>
            <a:r>
              <a:rPr lang="en-US" sz="1600" smtClean="0">
                <a:solidFill>
                  <a:srgbClr val="FF0000"/>
                </a:solidFill>
              </a:rPr>
              <a:t>29514</a:t>
            </a:r>
            <a:endParaRPr lang="en-US" sz="1600" dirty="0">
              <a:solidFill>
                <a:srgbClr val="FF0000"/>
              </a:solidFill>
            </a:endParaRPr>
          </a:p>
          <a:p>
            <a:pPr marL="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7549043"/>
              </p:ext>
            </p:extLst>
          </p:nvPr>
        </p:nvGraphicFramePr>
        <p:xfrm>
          <a:off x="1853399" y="2536631"/>
          <a:ext cx="8128000" cy="2966720"/>
        </p:xfrm>
        <a:graphic>
          <a:graphicData uri="http://schemas.openxmlformats.org/drawingml/2006/table">
            <a:tbl>
              <a:tblPr firstRow="1" bandRow="1">
                <a:tableStyleId>{5C22544A-7EE6-4342-B048-85BDC9FD1C3A}</a:tableStyleId>
              </a:tblPr>
              <a:tblGrid>
                <a:gridCol w="4064000"/>
                <a:gridCol w="4064000"/>
              </a:tblGrid>
              <a:tr h="370840">
                <a:tc>
                  <a:txBody>
                    <a:bodyPr/>
                    <a:lstStyle/>
                    <a:p>
                      <a:pPr algn="ctr"/>
                      <a:r>
                        <a:rPr lang="en-US" dirty="0" smtClean="0"/>
                        <a:t>Variable</a:t>
                      </a:r>
                      <a:endParaRPr lang="en-US" dirty="0"/>
                    </a:p>
                  </a:txBody>
                  <a:tcPr/>
                </a:tc>
                <a:tc>
                  <a:txBody>
                    <a:bodyPr/>
                    <a:lstStyle/>
                    <a:p>
                      <a:pPr algn="ctr"/>
                      <a:r>
                        <a:rPr lang="en-US" dirty="0" smtClean="0"/>
                        <a:t>P-value</a:t>
                      </a:r>
                      <a:endParaRPr lang="en-US" dirty="0"/>
                    </a:p>
                  </a:txBody>
                  <a:tcPr/>
                </a:tc>
              </a:tr>
              <a:tr h="370840">
                <a:tc>
                  <a:txBody>
                    <a:bodyPr/>
                    <a:lstStyle/>
                    <a:p>
                      <a:pPr algn="ctr"/>
                      <a:r>
                        <a:rPr lang="en-US" dirty="0" smtClean="0"/>
                        <a:t>Asian</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Chinese</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Italian</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Latin/Spanish</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Pizza</a:t>
                      </a:r>
                      <a:endParaRPr lang="en-US" dirty="0"/>
                    </a:p>
                  </a:txBody>
                  <a:tcPr/>
                </a:tc>
                <a:tc>
                  <a:txBody>
                    <a:bodyPr/>
                    <a:lstStyle/>
                    <a:p>
                      <a:pPr algn="ctr"/>
                      <a:r>
                        <a:rPr lang="en-US" dirty="0" smtClean="0"/>
                        <a:t>0.00522</a:t>
                      </a:r>
                    </a:p>
                  </a:txBody>
                  <a:tcPr/>
                </a:tc>
              </a:tr>
              <a:tr h="370840">
                <a:tc>
                  <a:txBody>
                    <a:bodyPr/>
                    <a:lstStyle/>
                    <a:p>
                      <a:pPr algn="ctr"/>
                      <a:r>
                        <a:rPr lang="en-US" dirty="0" smtClean="0"/>
                        <a:t>Sandwiches</a:t>
                      </a:r>
                      <a:endParaRPr lang="en-US" dirty="0"/>
                    </a:p>
                  </a:txBody>
                  <a:tcPr/>
                </a:tc>
                <a:tc>
                  <a:txBody>
                    <a:bodyPr/>
                    <a:lstStyle/>
                    <a:p>
                      <a:pPr algn="ctr"/>
                      <a:r>
                        <a:rPr lang="en-US" dirty="0" smtClean="0">
                          <a:solidFill>
                            <a:srgbClr val="800000"/>
                          </a:solidFill>
                        </a:rPr>
                        <a:t>0.14556</a:t>
                      </a:r>
                    </a:p>
                  </a:txBody>
                  <a:tcPr/>
                </a:tc>
              </a:tr>
              <a:tr h="370840">
                <a:tc>
                  <a:txBody>
                    <a:bodyPr/>
                    <a:lstStyle/>
                    <a:p>
                      <a:pPr algn="ctr"/>
                      <a:r>
                        <a:rPr lang="en-US" dirty="0" smtClean="0"/>
                        <a:t>Median</a:t>
                      </a:r>
                      <a:r>
                        <a:rPr lang="en-US" baseline="0" dirty="0" smtClean="0"/>
                        <a:t> Income</a:t>
                      </a:r>
                      <a:endParaRPr lang="en-US" dirty="0"/>
                    </a:p>
                  </a:txBody>
                  <a:tcPr/>
                </a:tc>
                <a:tc>
                  <a:txBody>
                    <a:bodyPr/>
                    <a:lstStyle/>
                    <a:p>
                      <a:pPr algn="ctr"/>
                      <a:r>
                        <a:rPr lang="en-US" dirty="0" smtClean="0">
                          <a:solidFill>
                            <a:srgbClr val="800000"/>
                          </a:solidFill>
                        </a:rPr>
                        <a:t>0.66422</a:t>
                      </a:r>
                    </a:p>
                  </a:txBody>
                  <a:tcPr/>
                </a:tc>
              </a:tr>
            </a:tbl>
          </a:graphicData>
        </a:graphic>
      </p:graphicFrame>
    </p:spTree>
    <p:extLst>
      <p:ext uri="{BB962C8B-B14F-4D97-AF65-F5344CB8AC3E}">
        <p14:creationId xmlns:p14="http://schemas.microsoft.com/office/powerpoint/2010/main" val="21089794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New York city &amp; cuisine</a:t>
            </a:r>
            <a:endParaRPr lang="en-US" dirty="0"/>
          </a:p>
        </p:txBody>
      </p:sp>
      <p:sp>
        <p:nvSpPr>
          <p:cNvPr id="3" name="Content Placeholder 2"/>
          <p:cNvSpPr>
            <a:spLocks noGrp="1"/>
          </p:cNvSpPr>
          <p:nvPr>
            <p:ph sz="quarter" idx="13"/>
          </p:nvPr>
        </p:nvSpPr>
        <p:spPr>
          <a:xfrm>
            <a:off x="913149" y="1216210"/>
            <a:ext cx="10363826" cy="2940756"/>
          </a:xfrm>
        </p:spPr>
        <p:style>
          <a:lnRef idx="2">
            <a:schemeClr val="dk1"/>
          </a:lnRef>
          <a:fillRef idx="1">
            <a:schemeClr val="lt1"/>
          </a:fillRef>
          <a:effectRef idx="0">
            <a:schemeClr val="dk1"/>
          </a:effectRef>
          <a:fontRef idx="minor">
            <a:schemeClr val="dk1"/>
          </a:fontRef>
        </p:style>
        <p:txBody>
          <a:bodyPr/>
          <a:lstStyle/>
          <a:p>
            <a:r>
              <a:rPr lang="en-US" dirty="0" smtClean="0"/>
              <a:t>Diverse culture</a:t>
            </a:r>
          </a:p>
          <a:p>
            <a:r>
              <a:rPr lang="en-US" i="1" dirty="0" smtClean="0"/>
              <a:t>Several authorities </a:t>
            </a:r>
            <a:r>
              <a:rPr lang="en-US" i="1" dirty="0"/>
              <a:t>consider New York Pizza </a:t>
            </a:r>
            <a:r>
              <a:rPr lang="en-US" i="1" dirty="0" smtClean="0"/>
              <a:t>to be best </a:t>
            </a:r>
            <a:r>
              <a:rPr lang="en-US" i="1" dirty="0"/>
              <a:t>in the </a:t>
            </a:r>
            <a:r>
              <a:rPr lang="en-US" i="1" dirty="0" smtClean="0"/>
              <a:t>world</a:t>
            </a:r>
            <a:endParaRPr lang="en-US" dirty="0" smtClean="0"/>
          </a:p>
          <a:p>
            <a:r>
              <a:rPr lang="en-US" dirty="0" smtClean="0"/>
              <a:t>Many foods such as</a:t>
            </a:r>
            <a:r>
              <a:rPr lang="en-US" i="1" dirty="0"/>
              <a:t> </a:t>
            </a:r>
            <a:r>
              <a:rPr lang="en-US" i="1" dirty="0" smtClean="0"/>
              <a:t>pasta primavera and eggs Benedict, and </a:t>
            </a:r>
            <a:r>
              <a:rPr lang="en-US" dirty="0"/>
              <a:t>The </a:t>
            </a:r>
            <a:r>
              <a:rPr lang="en-US" i="1" dirty="0"/>
              <a:t>ice cream cone </a:t>
            </a:r>
            <a:r>
              <a:rPr lang="en-US" i="1" dirty="0" smtClean="0"/>
              <a:t>were all invented in New York City</a:t>
            </a:r>
            <a:endParaRPr lang="en-US" dirty="0" smtClean="0"/>
          </a:p>
          <a:p>
            <a:r>
              <a:rPr lang="en-US" dirty="0" smtClean="0"/>
              <a:t>Millions of tourists Visit each year</a:t>
            </a:r>
          </a:p>
          <a:p>
            <a:r>
              <a:rPr lang="en-US" dirty="0" smtClean="0"/>
              <a:t>But how </a:t>
            </a:r>
            <a:r>
              <a:rPr lang="en-US" dirty="0" smtClean="0">
                <a:solidFill>
                  <a:srgbClr val="FF0000"/>
                </a:solidFill>
              </a:rPr>
              <a:t>clean</a:t>
            </a:r>
            <a:r>
              <a:rPr lang="en-US" dirty="0" smtClean="0"/>
              <a:t> are restaurants in NYC?</a:t>
            </a:r>
            <a:endParaRPr lang="en-US" dirty="0"/>
          </a:p>
        </p:txBody>
      </p:sp>
      <p:pic>
        <p:nvPicPr>
          <p:cNvPr id="4" name="Picture 3"/>
          <p:cNvPicPr>
            <a:picLocks noChangeAspect="1"/>
          </p:cNvPicPr>
          <p:nvPr/>
        </p:nvPicPr>
        <p:blipFill>
          <a:blip r:embed="rId3"/>
          <a:stretch>
            <a:fillRect/>
          </a:stretch>
        </p:blipFill>
        <p:spPr>
          <a:xfrm>
            <a:off x="950727" y="4997884"/>
            <a:ext cx="2248771" cy="1393260"/>
          </a:xfrm>
          <a:prstGeom prst="rect">
            <a:avLst/>
          </a:prstGeom>
          <a:ln>
            <a:solidFill>
              <a:srgbClr val="000000"/>
            </a:solidFill>
          </a:ln>
        </p:spPr>
      </p:pic>
      <p:pic>
        <p:nvPicPr>
          <p:cNvPr id="5" name="Picture 4"/>
          <p:cNvPicPr>
            <a:picLocks noChangeAspect="1"/>
          </p:cNvPicPr>
          <p:nvPr/>
        </p:nvPicPr>
        <p:blipFill>
          <a:blip r:embed="rId4"/>
          <a:stretch>
            <a:fillRect/>
          </a:stretch>
        </p:blipFill>
        <p:spPr>
          <a:xfrm>
            <a:off x="3495773" y="4997884"/>
            <a:ext cx="2477353" cy="1393260"/>
          </a:xfrm>
          <a:prstGeom prst="rect">
            <a:avLst/>
          </a:prstGeom>
          <a:ln>
            <a:solidFill>
              <a:srgbClr val="000000"/>
            </a:solidFill>
          </a:ln>
        </p:spPr>
      </p:pic>
      <p:pic>
        <p:nvPicPr>
          <p:cNvPr id="6" name="Picture 5"/>
          <p:cNvPicPr>
            <a:picLocks noChangeAspect="1"/>
          </p:cNvPicPr>
          <p:nvPr/>
        </p:nvPicPr>
        <p:blipFill>
          <a:blip r:embed="rId5"/>
          <a:stretch>
            <a:fillRect/>
          </a:stretch>
        </p:blipFill>
        <p:spPr>
          <a:xfrm>
            <a:off x="6269401" y="4997884"/>
            <a:ext cx="2121424" cy="1393260"/>
          </a:xfrm>
          <a:prstGeom prst="rect">
            <a:avLst/>
          </a:prstGeom>
          <a:ln>
            <a:solidFill>
              <a:srgbClr val="000000"/>
            </a:solidFill>
          </a:ln>
        </p:spPr>
      </p:pic>
      <p:pic>
        <p:nvPicPr>
          <p:cNvPr id="7" name="Picture 6"/>
          <p:cNvPicPr>
            <a:picLocks noChangeAspect="1"/>
          </p:cNvPicPr>
          <p:nvPr/>
        </p:nvPicPr>
        <p:blipFill>
          <a:blip r:embed="rId6"/>
          <a:stretch>
            <a:fillRect/>
          </a:stretch>
        </p:blipFill>
        <p:spPr>
          <a:xfrm>
            <a:off x="8687100" y="4997884"/>
            <a:ext cx="2536447" cy="1393260"/>
          </a:xfrm>
          <a:prstGeom prst="rect">
            <a:avLst/>
          </a:prstGeom>
          <a:ln>
            <a:solidFill>
              <a:srgbClr val="000000"/>
            </a:solidFill>
          </a:ln>
        </p:spPr>
      </p:pic>
    </p:spTree>
    <p:extLst>
      <p:ext uri="{BB962C8B-B14F-4D97-AF65-F5344CB8AC3E}">
        <p14:creationId xmlns:p14="http://schemas.microsoft.com/office/powerpoint/2010/main" val="5044280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Pest problem in NYC</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58" y="1443030"/>
            <a:ext cx="5749859" cy="4686301"/>
          </a:xfrm>
          <a:prstGeom prst="rect">
            <a:avLst/>
          </a:prstGeom>
          <a:ln>
            <a:solidFill>
              <a:srgbClr val="000000"/>
            </a:solid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8893" y="1443030"/>
            <a:ext cx="5967398" cy="4686299"/>
          </a:xfrm>
          <a:prstGeom prst="rect">
            <a:avLst/>
          </a:prstGeom>
          <a:ln>
            <a:solidFill>
              <a:srgbClr val="000000"/>
            </a:solidFill>
          </a:ln>
        </p:spPr>
      </p:pic>
      <p:sp>
        <p:nvSpPr>
          <p:cNvPr id="3" name="Rectangle 2"/>
          <p:cNvSpPr/>
          <p:nvPr/>
        </p:nvSpPr>
        <p:spPr>
          <a:xfrm>
            <a:off x="5200654" y="3100383"/>
            <a:ext cx="528638" cy="614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120442" y="3786179"/>
            <a:ext cx="528638" cy="6143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6315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ootstrap1.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6" r="-53"/>
          <a:stretch/>
        </p:blipFill>
        <p:spPr>
          <a:xfrm>
            <a:off x="2074460" y="572779"/>
            <a:ext cx="7505888" cy="5497839"/>
          </a:xfrm>
          <a:ln>
            <a:solidFill>
              <a:srgbClr val="000000"/>
            </a:solidFill>
          </a:ln>
        </p:spPr>
      </p:pic>
    </p:spTree>
    <p:extLst>
      <p:ext uri="{BB962C8B-B14F-4D97-AF65-F5344CB8AC3E}">
        <p14:creationId xmlns:p14="http://schemas.microsoft.com/office/powerpoint/2010/main" val="11303228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ootstrap2.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122" r="-287"/>
          <a:stretch/>
        </p:blipFill>
        <p:spPr>
          <a:xfrm>
            <a:off x="2079390" y="600893"/>
            <a:ext cx="7452315" cy="5219693"/>
          </a:xfrm>
          <a:ln>
            <a:solidFill>
              <a:srgbClr val="000000"/>
            </a:solidFill>
          </a:ln>
        </p:spPr>
      </p:pic>
    </p:spTree>
    <p:extLst>
      <p:ext uri="{BB962C8B-B14F-4D97-AF65-F5344CB8AC3E}">
        <p14:creationId xmlns:p14="http://schemas.microsoft.com/office/powerpoint/2010/main" val="2004261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odentAndMedianIncome.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46" r="174"/>
          <a:stretch/>
        </p:blipFill>
        <p:spPr>
          <a:xfrm>
            <a:off x="2942177" y="872059"/>
            <a:ext cx="6293997" cy="4871699"/>
          </a:xfrm>
          <a:ln>
            <a:solidFill>
              <a:srgbClr val="000000"/>
            </a:solidFill>
          </a:ln>
        </p:spPr>
      </p:pic>
    </p:spTree>
    <p:extLst>
      <p:ext uri="{BB962C8B-B14F-4D97-AF65-F5344CB8AC3E}">
        <p14:creationId xmlns:p14="http://schemas.microsoft.com/office/powerpoint/2010/main" val="3382594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oachAndMedianIncome.png"/>
          <p:cNvPicPr>
            <a:picLocks noGrp="1" noChangeAspect="1"/>
          </p:cNvPicPr>
          <p:nvPr>
            <p:ph sz="quarter" idx="13"/>
          </p:nvPr>
        </p:nvPicPr>
        <p:blipFill rotWithShape="1">
          <a:blip r:embed="rId3">
            <a:extLst>
              <a:ext uri="{28A0092B-C50C-407E-A947-70E740481C1C}">
                <a14:useLocalDpi xmlns:a14="http://schemas.microsoft.com/office/drawing/2010/main" val="0"/>
              </a:ext>
            </a:extLst>
          </a:blip>
          <a:srcRect l="236" r="373"/>
          <a:stretch/>
        </p:blipFill>
        <p:spPr>
          <a:xfrm>
            <a:off x="2944640" y="920354"/>
            <a:ext cx="6293997" cy="4870450"/>
          </a:xfrm>
          <a:ln>
            <a:solidFill>
              <a:srgbClr val="000000"/>
            </a:solidFill>
          </a:ln>
        </p:spPr>
      </p:pic>
    </p:spTree>
    <p:extLst>
      <p:ext uri="{BB962C8B-B14F-4D97-AF65-F5344CB8AC3E}">
        <p14:creationId xmlns:p14="http://schemas.microsoft.com/office/powerpoint/2010/main" val="31448467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Conclusion</a:t>
            </a:r>
            <a:endParaRPr lang="en-US" dirty="0"/>
          </a:p>
        </p:txBody>
      </p:sp>
      <p:sp>
        <p:nvSpPr>
          <p:cNvPr id="3" name="Content Placeholder 2"/>
          <p:cNvSpPr>
            <a:spLocks noGrp="1"/>
          </p:cNvSpPr>
          <p:nvPr>
            <p:ph sz="quarter" idx="13"/>
          </p:nvPr>
        </p:nvSpPr>
        <p:spPr>
          <a:xfrm>
            <a:off x="913774" y="1611955"/>
            <a:ext cx="10363826" cy="3388669"/>
          </a:xfrm>
        </p:spPr>
        <p:style>
          <a:lnRef idx="2">
            <a:schemeClr val="dk1"/>
          </a:lnRef>
          <a:fillRef idx="1">
            <a:schemeClr val="lt1"/>
          </a:fillRef>
          <a:effectRef idx="0">
            <a:schemeClr val="dk1"/>
          </a:effectRef>
          <a:fontRef idx="minor">
            <a:schemeClr val="dk1"/>
          </a:fontRef>
        </p:style>
        <p:txBody>
          <a:bodyPr>
            <a:normAutofit/>
          </a:bodyPr>
          <a:lstStyle/>
          <a:p>
            <a:r>
              <a:rPr lang="en-US" dirty="0" smtClean="0"/>
              <a:t>Chinese restaurants are worse than some other cuisines such as American restaurants, but are likely not the worst cuisine</a:t>
            </a:r>
          </a:p>
          <a:p>
            <a:r>
              <a:rPr lang="en-US" dirty="0" smtClean="0"/>
              <a:t>The Significance of Median income disappears when cuisine is included in the model</a:t>
            </a:r>
          </a:p>
          <a:p>
            <a:r>
              <a:rPr lang="en-US" dirty="0" smtClean="0"/>
              <a:t>Rodents and roaches are fairly common (about 10% and 3%, respectively)</a:t>
            </a:r>
          </a:p>
          <a:p>
            <a:r>
              <a:rPr lang="en-US" dirty="0" smtClean="0"/>
              <a:t>Rodents seem independent of income while roaches are less common in more affluent areas</a:t>
            </a:r>
          </a:p>
          <a:p>
            <a:endParaRPr lang="en-US" dirty="0"/>
          </a:p>
        </p:txBody>
      </p:sp>
    </p:spTree>
    <p:extLst>
      <p:ext uri="{BB962C8B-B14F-4D97-AF65-F5344CB8AC3E}">
        <p14:creationId xmlns:p14="http://schemas.microsoft.com/office/powerpoint/2010/main" val="19779814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6871" y="2680570"/>
            <a:ext cx="4773042" cy="1438080"/>
          </a:xfrm>
        </p:spPr>
        <p:style>
          <a:lnRef idx="2">
            <a:schemeClr val="accent2"/>
          </a:lnRef>
          <a:fillRef idx="1">
            <a:schemeClr val="lt1"/>
          </a:fillRef>
          <a:effectRef idx="0">
            <a:schemeClr val="accent2"/>
          </a:effectRef>
          <a:fontRef idx="minor">
            <a:schemeClr val="dk1"/>
          </a:fontRef>
        </p:style>
        <p:txBody>
          <a:bodyPr>
            <a:normAutofit/>
          </a:bodyPr>
          <a:lstStyle/>
          <a:p>
            <a:r>
              <a:rPr lang="en-US" sz="6600" dirty="0" smtClean="0"/>
              <a:t>Thank you!</a:t>
            </a:r>
            <a:endParaRPr lang="en-US" sz="6600" dirty="0"/>
          </a:p>
        </p:txBody>
      </p:sp>
    </p:spTree>
    <p:extLst>
      <p:ext uri="{BB962C8B-B14F-4D97-AF65-F5344CB8AC3E}">
        <p14:creationId xmlns:p14="http://schemas.microsoft.com/office/powerpoint/2010/main" val="563597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Sources</a:t>
            </a:r>
            <a:endParaRPr lang="en-US" dirty="0"/>
          </a:p>
        </p:txBody>
      </p:sp>
      <p:sp>
        <p:nvSpPr>
          <p:cNvPr id="3" name="Content Placeholder 2"/>
          <p:cNvSpPr>
            <a:spLocks noGrp="1"/>
          </p:cNvSpPr>
          <p:nvPr>
            <p:ph sz="quarter" idx="13"/>
          </p:nvPr>
        </p:nvSpPr>
        <p:spPr/>
        <p:txBody>
          <a:bodyPr/>
          <a:lstStyle/>
          <a:p>
            <a:r>
              <a:rPr lang="en-US" sz="1600" dirty="0"/>
              <a:t>Background image: </a:t>
            </a:r>
            <a:r>
              <a:rPr lang="en-US" sz="1600" dirty="0">
                <a:hlinkClick r:id="rId2"/>
              </a:rPr>
              <a:t>http://</a:t>
            </a:r>
            <a:r>
              <a:rPr lang="en-US" sz="1600" dirty="0" smtClean="0">
                <a:hlinkClick r:id="rId2"/>
              </a:rPr>
              <a:t>www.blogrollcenter.com/news/gallery/searching-for-authentic-italian-restaurants/searching_for_authentic_italian_restaurants.jpg</a:t>
            </a:r>
            <a:endParaRPr lang="en-US" sz="1600" dirty="0" smtClean="0"/>
          </a:p>
          <a:p>
            <a:r>
              <a:rPr lang="en-US" sz="1600" dirty="0">
                <a:hlinkClick r:id="rId3"/>
              </a:rPr>
              <a:t>http://</a:t>
            </a:r>
            <a:r>
              <a:rPr lang="en-US" sz="1600" dirty="0" smtClean="0">
                <a:hlinkClick r:id="rId3"/>
              </a:rPr>
              <a:t>www.cleaningservicenewyorkcity.com/fun-facts-about-new-york-city.html</a:t>
            </a:r>
            <a:endParaRPr lang="en-US" sz="1600" dirty="0" smtClean="0"/>
          </a:p>
          <a:p>
            <a:endParaRPr lang="en-US" dirty="0" smtClean="0"/>
          </a:p>
          <a:p>
            <a:endParaRPr lang="en-US" dirty="0"/>
          </a:p>
        </p:txBody>
      </p:sp>
    </p:spTree>
    <p:extLst>
      <p:ext uri="{BB962C8B-B14F-4D97-AF65-F5344CB8AC3E}">
        <p14:creationId xmlns:p14="http://schemas.microsoft.com/office/powerpoint/2010/main" val="8129564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Data collections</a:t>
            </a:r>
            <a:endParaRPr lang="en-US" dirty="0"/>
          </a:p>
        </p:txBody>
      </p:sp>
      <p:sp>
        <p:nvSpPr>
          <p:cNvPr id="3" name="Content Placeholder 2"/>
          <p:cNvSpPr>
            <a:spLocks noGrp="1"/>
          </p:cNvSpPr>
          <p:nvPr>
            <p:ph sz="quarter" idx="13"/>
          </p:nvPr>
        </p:nvSpPr>
        <p:spPr>
          <a:xfrm>
            <a:off x="913774" y="1336380"/>
            <a:ext cx="10363826" cy="707184"/>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0" indent="0" algn="ctr">
              <a:buNone/>
            </a:pPr>
            <a:r>
              <a:rPr lang="en-US" dirty="0" smtClean="0"/>
              <a:t>Data are collected from NYC </a:t>
            </a:r>
            <a:r>
              <a:rPr lang="en-US" dirty="0" err="1"/>
              <a:t>socrata</a:t>
            </a:r>
            <a:r>
              <a:rPr lang="en-US" dirty="0"/>
              <a:t> Open </a:t>
            </a:r>
            <a:r>
              <a:rPr lang="en-US" dirty="0" smtClean="0"/>
              <a:t>data portal.</a:t>
            </a:r>
          </a:p>
          <a:p>
            <a:pPr marL="0" indent="0" algn="ctr">
              <a:buNone/>
            </a:pPr>
            <a:r>
              <a:rPr lang="en-US" dirty="0" smtClean="0">
                <a:solidFill>
                  <a:srgbClr val="FF0000"/>
                </a:solidFill>
              </a:rPr>
              <a:t>The Whole dataset was loaded into </a:t>
            </a:r>
            <a:r>
              <a:rPr lang="en-US" dirty="0" err="1" smtClean="0">
                <a:solidFill>
                  <a:srgbClr val="FF0000"/>
                </a:solidFill>
              </a:rPr>
              <a:t>Rstudio</a:t>
            </a:r>
            <a:r>
              <a:rPr lang="en-US" dirty="0" smtClean="0">
                <a:solidFill>
                  <a:srgbClr val="FF0000"/>
                </a:solidFill>
              </a:rPr>
              <a:t> (484,743 rows as of </a:t>
            </a:r>
            <a:r>
              <a:rPr lang="en-US" dirty="0" err="1" smtClean="0">
                <a:solidFill>
                  <a:srgbClr val="FF0000"/>
                </a:solidFill>
              </a:rPr>
              <a:t>nov</a:t>
            </a:r>
            <a:r>
              <a:rPr lang="en-US" dirty="0" smtClean="0">
                <a:solidFill>
                  <a:srgbClr val="FF0000"/>
                </a:solidFill>
              </a:rPr>
              <a:t> 14, 2015)</a:t>
            </a:r>
            <a:endParaRPr lang="en-US" dirty="0">
              <a:solidFill>
                <a:srgbClr val="FF00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099" y="2329709"/>
            <a:ext cx="11628016" cy="4165035"/>
          </a:xfrm>
          <a:prstGeom prst="rect">
            <a:avLst/>
          </a:prstGeom>
          <a:ln>
            <a:solidFill>
              <a:srgbClr val="000000"/>
            </a:solidFill>
          </a:ln>
        </p:spPr>
      </p:pic>
    </p:spTree>
    <p:extLst>
      <p:ext uri="{BB962C8B-B14F-4D97-AF65-F5344CB8AC3E}">
        <p14:creationId xmlns:p14="http://schemas.microsoft.com/office/powerpoint/2010/main" val="792386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149" y="0"/>
            <a:ext cx="10364451" cy="1596177"/>
          </a:xfrm>
        </p:spPr>
        <p:txBody>
          <a:bodyPr/>
          <a:lstStyle/>
          <a:p>
            <a:r>
              <a:rPr lang="en-US" dirty="0" smtClean="0"/>
              <a:t>Data Wrangling</a:t>
            </a:r>
            <a:endParaRPr lang="en-US" dirty="0"/>
          </a:p>
        </p:txBody>
      </p:sp>
      <p:sp>
        <p:nvSpPr>
          <p:cNvPr id="3" name="Content Placeholder 2"/>
          <p:cNvSpPr>
            <a:spLocks noGrp="1"/>
          </p:cNvSpPr>
          <p:nvPr>
            <p:ph sz="quarter" idx="13"/>
          </p:nvPr>
        </p:nvSpPr>
        <p:spPr>
          <a:xfrm>
            <a:off x="913149" y="1356804"/>
            <a:ext cx="10363826" cy="3008506"/>
          </a:xfrm>
        </p:spPr>
        <p:style>
          <a:lnRef idx="2">
            <a:schemeClr val="dk1"/>
          </a:lnRef>
          <a:fillRef idx="1">
            <a:schemeClr val="lt1"/>
          </a:fillRef>
          <a:effectRef idx="0">
            <a:schemeClr val="dk1"/>
          </a:effectRef>
          <a:fontRef idx="minor">
            <a:schemeClr val="dk1"/>
          </a:fontRef>
        </p:style>
        <p:txBody>
          <a:bodyPr>
            <a:normAutofit/>
          </a:bodyPr>
          <a:lstStyle/>
          <a:p>
            <a:r>
              <a:rPr lang="en-US" dirty="0" smtClean="0"/>
              <a:t>Only consider A restaurant’s most recent inspection</a:t>
            </a:r>
          </a:p>
          <a:p>
            <a:r>
              <a:rPr lang="en-US" dirty="0" smtClean="0"/>
              <a:t>Take out inspections without a grade</a:t>
            </a:r>
          </a:p>
          <a:p>
            <a:r>
              <a:rPr lang="en-US" dirty="0"/>
              <a:t>Were Rodents or Roaches </a:t>
            </a:r>
            <a:r>
              <a:rPr lang="en-US" dirty="0" smtClean="0"/>
              <a:t>Sighted During the most recent inspection?</a:t>
            </a:r>
          </a:p>
          <a:p>
            <a:r>
              <a:rPr lang="en-US" dirty="0" smtClean="0"/>
              <a:t>Added demographic data associated with Restaurant zip code</a:t>
            </a:r>
          </a:p>
          <a:p>
            <a:r>
              <a:rPr lang="en-US" dirty="0" smtClean="0"/>
              <a:t>Only consider specific cuisines instead of looking at all cuisines</a:t>
            </a:r>
          </a:p>
          <a:p>
            <a:r>
              <a:rPr lang="en-US" dirty="0" smtClean="0">
                <a:solidFill>
                  <a:srgbClr val="FF0000"/>
                </a:solidFill>
              </a:rPr>
              <a:t>Cleaned Dataset: 11,530 Rows of observation</a:t>
            </a:r>
          </a:p>
        </p:txBody>
      </p:sp>
      <p:pic>
        <p:nvPicPr>
          <p:cNvPr id="4" name="Picture 3" descr="data-sor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982" y="4754800"/>
            <a:ext cx="2928564" cy="1934627"/>
          </a:xfrm>
          <a:prstGeom prst="rect">
            <a:avLst/>
          </a:prstGeom>
          <a:ln>
            <a:noFill/>
          </a:ln>
          <a:effectLst>
            <a:softEdge rad="112500"/>
          </a:effectLst>
        </p:spPr>
      </p:pic>
    </p:spTree>
    <p:extLst>
      <p:ext uri="{BB962C8B-B14F-4D97-AF65-F5344CB8AC3E}">
        <p14:creationId xmlns:p14="http://schemas.microsoft.com/office/powerpoint/2010/main" val="1702745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301" y="2409739"/>
            <a:ext cx="10364451" cy="1596177"/>
          </a:xfrm>
        </p:spPr>
        <p:style>
          <a:lnRef idx="2">
            <a:schemeClr val="dk1"/>
          </a:lnRef>
          <a:fillRef idx="1">
            <a:schemeClr val="lt1"/>
          </a:fillRef>
          <a:effectRef idx="0">
            <a:schemeClr val="dk1"/>
          </a:effectRef>
          <a:fontRef idx="minor">
            <a:schemeClr val="dk1"/>
          </a:fontRef>
        </p:style>
        <p:txBody>
          <a:bodyPr/>
          <a:lstStyle/>
          <a:p>
            <a:r>
              <a:rPr lang="en-US" dirty="0" smtClean="0"/>
              <a:t>Exploratory graphs</a:t>
            </a:r>
            <a:endParaRPr lang="en-US" dirty="0"/>
          </a:p>
        </p:txBody>
      </p:sp>
    </p:spTree>
    <p:extLst>
      <p:ext uri="{BB962C8B-B14F-4D97-AF65-F5344CB8AC3E}">
        <p14:creationId xmlns:p14="http://schemas.microsoft.com/office/powerpoint/2010/main" val="768474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937335" cy="6858000"/>
          </a:xfrm>
          <a:prstGeom prst="rect">
            <a:avLst/>
          </a:prstGeom>
          <a:ln>
            <a:solidFill>
              <a:srgbClr val="000000"/>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336" y="0"/>
            <a:ext cx="6254663" cy="6858000"/>
          </a:xfrm>
          <a:prstGeom prst="rect">
            <a:avLst/>
          </a:prstGeom>
          <a:ln>
            <a:solidFill>
              <a:srgbClr val="000000"/>
            </a:solidFill>
          </a:ln>
        </p:spPr>
      </p:pic>
      <p:cxnSp>
        <p:nvCxnSpPr>
          <p:cNvPr id="11" name="Straight Connector 10"/>
          <p:cNvCxnSpPr/>
          <p:nvPr/>
        </p:nvCxnSpPr>
        <p:spPr>
          <a:xfrm>
            <a:off x="9970718" y="1290181"/>
            <a:ext cx="37578" cy="49978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881761" y="2787845"/>
            <a:ext cx="565570" cy="36708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881761" y="3049377"/>
            <a:ext cx="565570" cy="367083"/>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10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434"/>
            <a:ext cx="12424776" cy="6887434"/>
          </a:xfrm>
          <a:prstGeom prst="rect">
            <a:avLst/>
          </a:prstGeom>
          <a:ln>
            <a:solidFill>
              <a:srgbClr val="000000"/>
            </a:solidFill>
          </a:ln>
        </p:spPr>
      </p:pic>
    </p:spTree>
    <p:extLst>
      <p:ext uri="{BB962C8B-B14F-4D97-AF65-F5344CB8AC3E}">
        <p14:creationId xmlns:p14="http://schemas.microsoft.com/office/powerpoint/2010/main" val="20296590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149" y="492473"/>
            <a:ext cx="8288127" cy="5708302"/>
          </a:xfrm>
          <a:prstGeom prst="rect">
            <a:avLst/>
          </a:prstGeom>
          <a:ln>
            <a:solidFill>
              <a:schemeClr val="tx1"/>
            </a:solidFill>
          </a:ln>
        </p:spPr>
      </p:pic>
      <p:sp>
        <p:nvSpPr>
          <p:cNvPr id="6" name="TextBox 5"/>
          <p:cNvSpPr txBox="1"/>
          <p:nvPr/>
        </p:nvSpPr>
        <p:spPr>
          <a:xfrm>
            <a:off x="4424363" y="1085463"/>
            <a:ext cx="1268937" cy="276999"/>
          </a:xfrm>
          <a:prstGeom prst="rect">
            <a:avLst/>
          </a:prstGeom>
          <a:noFill/>
        </p:spPr>
        <p:txBody>
          <a:bodyPr wrap="none" rtlCol="0">
            <a:spAutoFit/>
          </a:bodyPr>
          <a:lstStyle/>
          <a:p>
            <a:r>
              <a:rPr lang="en-US" sz="1200" dirty="0" err="1" smtClean="0"/>
              <a:t>Phayul</a:t>
            </a:r>
            <a:r>
              <a:rPr lang="en-US" sz="1200" dirty="0" smtClean="0"/>
              <a:t> Restaurant</a:t>
            </a:r>
            <a:endParaRPr lang="en-US" sz="1200" dirty="0"/>
          </a:p>
        </p:txBody>
      </p:sp>
      <p:cxnSp>
        <p:nvCxnSpPr>
          <p:cNvPr id="7" name="Straight Arrow Connector 6"/>
          <p:cNvCxnSpPr/>
          <p:nvPr/>
        </p:nvCxnSpPr>
        <p:spPr>
          <a:xfrm flipH="1">
            <a:off x="4238626" y="1223963"/>
            <a:ext cx="1857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976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Our Questions</a:t>
            </a:r>
            <a:endParaRPr lang="en-US" dirty="0"/>
          </a:p>
        </p:txBody>
      </p:sp>
      <p:sp>
        <p:nvSpPr>
          <p:cNvPr id="3" name="Content Placeholder 2"/>
          <p:cNvSpPr>
            <a:spLocks noGrp="1"/>
          </p:cNvSpPr>
          <p:nvPr>
            <p:ph sz="quarter" idx="13"/>
          </p:nvPr>
        </p:nvSpPr>
        <p:spPr>
          <a:xfrm>
            <a:off x="913774" y="2367093"/>
            <a:ext cx="10363826" cy="1022494"/>
          </a:xfrm>
        </p:spPr>
        <p:style>
          <a:lnRef idx="2">
            <a:schemeClr val="dk1"/>
          </a:lnRef>
          <a:fillRef idx="1">
            <a:schemeClr val="lt1"/>
          </a:fillRef>
          <a:effectRef idx="0">
            <a:schemeClr val="dk1"/>
          </a:effectRef>
          <a:fontRef idx="minor">
            <a:schemeClr val="dk1"/>
          </a:fontRef>
        </p:style>
        <p:txBody>
          <a:bodyPr/>
          <a:lstStyle/>
          <a:p>
            <a:r>
              <a:rPr lang="en-US" dirty="0" smtClean="0"/>
              <a:t>Do Chinese restaurants Actually Score worse than </a:t>
            </a:r>
            <a:r>
              <a:rPr lang="en-US" dirty="0"/>
              <a:t>other </a:t>
            </a:r>
            <a:r>
              <a:rPr lang="en-US" dirty="0" smtClean="0"/>
              <a:t>cuisines?</a:t>
            </a:r>
            <a:endParaRPr lang="en-US" dirty="0"/>
          </a:p>
          <a:p>
            <a:r>
              <a:rPr lang="en-US" dirty="0" smtClean="0"/>
              <a:t>Are Rodents &amp; roaches ACTUALLY a problem in New York city?</a:t>
            </a:r>
          </a:p>
          <a:p>
            <a:endParaRPr lang="en-US" dirty="0"/>
          </a:p>
        </p:txBody>
      </p:sp>
      <p:pic>
        <p:nvPicPr>
          <p:cNvPr id="4" name="Picture 3">
            <a:hlinkClick r:id="rId3"/>
          </p:cNvPr>
          <p:cNvPicPr>
            <a:picLocks noChangeAspect="1"/>
          </p:cNvPicPr>
          <p:nvPr/>
        </p:nvPicPr>
        <p:blipFill>
          <a:blip r:embed="rId4"/>
          <a:stretch>
            <a:fillRect/>
          </a:stretch>
        </p:blipFill>
        <p:spPr>
          <a:xfrm>
            <a:off x="4807237" y="4008329"/>
            <a:ext cx="2849671" cy="2849671"/>
          </a:xfrm>
          <a:prstGeom prst="rect">
            <a:avLst/>
          </a:prstGeom>
        </p:spPr>
      </p:pic>
    </p:spTree>
    <p:extLst>
      <p:ext uri="{BB962C8B-B14F-4D97-AF65-F5344CB8AC3E}">
        <p14:creationId xmlns:p14="http://schemas.microsoft.com/office/powerpoint/2010/main" val="1208302525"/>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Droplet</Template>
  <TotalTime>2048</TotalTime>
  <Words>1013</Words>
  <Application>Microsoft Macintosh PowerPoint</Application>
  <PresentationFormat>Widescreen</PresentationFormat>
  <Paragraphs>176</Paragraphs>
  <Slides>27</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Tw Cen MT</vt:lpstr>
      <vt:lpstr>Wingdings</vt:lpstr>
      <vt:lpstr>Droplet</vt:lpstr>
      <vt:lpstr>Nyc restaurant cleanliness</vt:lpstr>
      <vt:lpstr>New York city &amp; cuisine</vt:lpstr>
      <vt:lpstr>Data collections</vt:lpstr>
      <vt:lpstr>Data Wrangling</vt:lpstr>
      <vt:lpstr>Exploratory graphs</vt:lpstr>
      <vt:lpstr>PowerPoint Presentation</vt:lpstr>
      <vt:lpstr>PowerPoint Presentation</vt:lpstr>
      <vt:lpstr>PowerPoint Presentation</vt:lpstr>
      <vt:lpstr>Our Questions</vt:lpstr>
      <vt:lpstr>Confident interval for mean of Chinese restaurant’s Score</vt:lpstr>
      <vt:lpstr>ARE Chinese restaurants that bad?</vt:lpstr>
      <vt:lpstr>PowerPoint Presentation</vt:lpstr>
      <vt:lpstr>PowerPoint Presentation</vt:lpstr>
      <vt:lpstr>ARE Chinese restaurants THE WORST?</vt:lpstr>
      <vt:lpstr>ARE Chinese restaurants THE WORST?</vt:lpstr>
      <vt:lpstr>PowerPoint Presentation</vt:lpstr>
      <vt:lpstr>PowerPoint Presentation</vt:lpstr>
      <vt:lpstr>Linear regression</vt:lpstr>
      <vt:lpstr>Linear regression</vt:lpstr>
      <vt:lpstr>Pest problem in NYC</vt:lpstr>
      <vt:lpstr>PowerPoint Presentation</vt:lpstr>
      <vt:lpstr>PowerPoint Presentation</vt:lpstr>
      <vt:lpstr>PowerPoint Presentation</vt:lpstr>
      <vt:lpstr>PowerPoint Presentation</vt:lpstr>
      <vt:lpstr>Conclusion</vt:lpstr>
      <vt:lpstr>Thank you!</vt:lpstr>
      <vt:lpstr>Sources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Inspection NYC</dc:title>
  <dc:creator>Anh Vu Nguyen</dc:creator>
  <cp:lastModifiedBy>Anh Vu Nguyen</cp:lastModifiedBy>
  <cp:revision>322</cp:revision>
  <dcterms:created xsi:type="dcterms:W3CDTF">2015-12-02T00:35:33Z</dcterms:created>
  <dcterms:modified xsi:type="dcterms:W3CDTF">2015-12-10T17:30:15Z</dcterms:modified>
</cp:coreProperties>
</file>